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257"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9" r:id="rId28"/>
    <p:sldId id="290" r:id="rId29"/>
    <p:sldId id="284" r:id="rId30"/>
    <p:sldId id="291" r:id="rId31"/>
    <p:sldId id="285" r:id="rId32"/>
    <p:sldId id="286" r:id="rId33"/>
    <p:sldId id="287" r:id="rId34"/>
    <p:sldId id="288" r:id="rId35"/>
    <p:sldId id="292" r:id="rId36"/>
    <p:sldId id="293" r:id="rId37"/>
    <p:sldId id="294" r:id="rId38"/>
    <p:sldId id="295" r:id="rId39"/>
    <p:sldId id="297" r:id="rId40"/>
    <p:sldId id="303" r:id="rId41"/>
    <p:sldId id="304" r:id="rId42"/>
    <p:sldId id="298" r:id="rId43"/>
    <p:sldId id="307" r:id="rId44"/>
    <p:sldId id="301" r:id="rId45"/>
    <p:sldId id="308" r:id="rId46"/>
    <p:sldId id="300" r:id="rId47"/>
    <p:sldId id="309" r:id="rId48"/>
    <p:sldId id="312" r:id="rId49"/>
    <p:sldId id="310" r:id="rId50"/>
    <p:sldId id="306" r:id="rId51"/>
    <p:sldId id="296" r:id="rId52"/>
    <p:sldId id="311"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p:scale>
          <a:sx n="73" d="100"/>
          <a:sy n="73" d="100"/>
        </p:scale>
        <p:origin x="1134" y="13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C4BDE2-45F3-4ACA-906F-DD9BC371524A}" type="datetimeFigureOut">
              <a:rPr lang="en-US" smtClean="0"/>
              <a:t>7/12/2023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45EFC-404B-440C-8E93-1735F338EFCB}" type="slidenum">
              <a:rPr lang="en-US" smtClean="0"/>
              <a:t>‹#›</a:t>
            </a:fld>
            <a:endParaRPr lang="en-US"/>
          </a:p>
        </p:txBody>
      </p:sp>
    </p:spTree>
    <p:extLst>
      <p:ext uri="{BB962C8B-B14F-4D97-AF65-F5344CB8AC3E}">
        <p14:creationId xmlns:p14="http://schemas.microsoft.com/office/powerpoint/2010/main" val="368389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f3d2e832b0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gf3d2e832b0_0_6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gf3d2e832b0_0_622: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e3c372338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g1e3c3723384_0_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g1e3c3723384_0_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e3c372338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g1e3c3723384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g1e3c3723384_0_28: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e3c372338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1e3c3723384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1e3c3723384_0_4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e3c3723384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1e3c3723384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1e3c3723384_0_7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e3c3723384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g1e3c3723384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1e3c3723384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e3c3723384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g1e3c3723384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g1e3c3723384_0_6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4d35236a26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g24d35236a26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24d35236a26_0_52: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e4088da042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1e4088da042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g1e4088da042_0_2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e4088da042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g1e4088da042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g1e4088da042_0_3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e4088da04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g1e4088da042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g1e4088da042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d35236a2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g24d35236a26_0_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g24d35236a26_0_9: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546fbd058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546fbd058a_0_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2546fbd058a_0_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546fbd05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g2546fbd058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g2546fbd058a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55e348e2d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g255e348e2d8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g255e348e2d8_0_1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543c7e5a4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2543c7e5a4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g2543c7e5a47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e4088da04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g1e4088da04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g1e4088da042_0_4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555ae10a5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g2555ae10a5a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g2555ae10a5a_0_23: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543c7e5a4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g2543c7e5a47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g2543c7e5a47_0_4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543c7e5a4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g2543c7e5a47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g2543c7e5a47_0_4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543c7e5a47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g2543c7e5a47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g2543c7e5a47_0_93: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4d35236a2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g24d35236a2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fa-IR" sz="1400"/>
              <a:t>I dedicated some time this week to setting up my system. I installed Windows and all the necessary software to ensure everything is up and running smoothly. Additionally, I installed Linux on my laptop, which will definitely come in handy for our work. Furthermore, I organized all the files and materials that are important for our project. Now everything is neatly arranged, making it easier for me to access the required information.</a:t>
            </a:r>
            <a:endParaRPr/>
          </a:p>
        </p:txBody>
      </p:sp>
      <p:sp>
        <p:nvSpPr>
          <p:cNvPr id="110" name="Google Shape;110;g24d35236a26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543c7e5a47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7" name="Google Shape;347;g2543c7e5a47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g2543c7e5a47_0_5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543c7e5a47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543c7e5a47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 name="Google Shape;361;g2543c7e5a47_0_6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32</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555ae10a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7" name="Google Shape;377;g2555ae10a5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g2555ae10a5a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555ae10a5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g2555ae10a5a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g2555ae10a5a_0_1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555ae10a5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g2555ae10a5a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9" name="Google Shape;409;g2555ae10a5a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35</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55e348e2d8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8" name="Google Shape;418;g255e348e2d8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g255e348e2d8_0_19: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36</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555ae10a5a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g2555ae10a5a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g2555ae10a5a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55e348e2d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g255e348e2d8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255e348e2d8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38</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39</a:t>
            </a:fld>
            <a:endParaRPr/>
          </a:p>
        </p:txBody>
      </p:sp>
    </p:spTree>
    <p:extLst>
      <p:ext uri="{BB962C8B-B14F-4D97-AF65-F5344CB8AC3E}">
        <p14:creationId xmlns:p14="http://schemas.microsoft.com/office/powerpoint/2010/main" val="34424155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55e348e2d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g255e348e2d8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255e348e2d8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40</a:t>
            </a:fld>
            <a:endParaRPr/>
          </a:p>
        </p:txBody>
      </p:sp>
    </p:spTree>
    <p:extLst>
      <p:ext uri="{BB962C8B-B14F-4D97-AF65-F5344CB8AC3E}">
        <p14:creationId xmlns:p14="http://schemas.microsoft.com/office/powerpoint/2010/main" val="620819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e4088da04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g1e4088da042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g1e4088da042_0_1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55e348e2d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g255e348e2d8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255e348e2d8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42</a:t>
            </a:fld>
            <a:endParaRPr/>
          </a:p>
        </p:txBody>
      </p:sp>
    </p:spTree>
    <p:extLst>
      <p:ext uri="{BB962C8B-B14F-4D97-AF65-F5344CB8AC3E}">
        <p14:creationId xmlns:p14="http://schemas.microsoft.com/office/powerpoint/2010/main" val="20215048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43</a:t>
            </a:fld>
            <a:endParaRPr/>
          </a:p>
        </p:txBody>
      </p:sp>
    </p:spTree>
    <p:extLst>
      <p:ext uri="{BB962C8B-B14F-4D97-AF65-F5344CB8AC3E}">
        <p14:creationId xmlns:p14="http://schemas.microsoft.com/office/powerpoint/2010/main" val="5776963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44</a:t>
            </a:fld>
            <a:endParaRPr/>
          </a:p>
        </p:txBody>
      </p:sp>
    </p:spTree>
    <p:extLst>
      <p:ext uri="{BB962C8B-B14F-4D97-AF65-F5344CB8AC3E}">
        <p14:creationId xmlns:p14="http://schemas.microsoft.com/office/powerpoint/2010/main" val="28541236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45</a:t>
            </a:fld>
            <a:endParaRPr/>
          </a:p>
        </p:txBody>
      </p:sp>
    </p:spTree>
    <p:extLst>
      <p:ext uri="{BB962C8B-B14F-4D97-AF65-F5344CB8AC3E}">
        <p14:creationId xmlns:p14="http://schemas.microsoft.com/office/powerpoint/2010/main" val="5631611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55e348e2d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g255e348e2d8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255e348e2d8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46</a:t>
            </a:fld>
            <a:endParaRPr/>
          </a:p>
        </p:txBody>
      </p:sp>
    </p:spTree>
    <p:extLst>
      <p:ext uri="{BB962C8B-B14F-4D97-AF65-F5344CB8AC3E}">
        <p14:creationId xmlns:p14="http://schemas.microsoft.com/office/powerpoint/2010/main" val="7119144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47</a:t>
            </a:fld>
            <a:endParaRPr/>
          </a:p>
        </p:txBody>
      </p:sp>
    </p:spTree>
    <p:extLst>
      <p:ext uri="{BB962C8B-B14F-4D97-AF65-F5344CB8AC3E}">
        <p14:creationId xmlns:p14="http://schemas.microsoft.com/office/powerpoint/2010/main" val="19089237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48</a:t>
            </a:fld>
            <a:endParaRPr/>
          </a:p>
        </p:txBody>
      </p:sp>
    </p:spTree>
    <p:extLst>
      <p:ext uri="{BB962C8B-B14F-4D97-AF65-F5344CB8AC3E}">
        <p14:creationId xmlns:p14="http://schemas.microsoft.com/office/powerpoint/2010/main" val="9365577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49</a:t>
            </a:fld>
            <a:endParaRPr/>
          </a:p>
        </p:txBody>
      </p:sp>
    </p:spTree>
    <p:extLst>
      <p:ext uri="{BB962C8B-B14F-4D97-AF65-F5344CB8AC3E}">
        <p14:creationId xmlns:p14="http://schemas.microsoft.com/office/powerpoint/2010/main" val="38107981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50</a:t>
            </a:fld>
            <a:endParaRPr/>
          </a:p>
        </p:txBody>
      </p:sp>
    </p:spTree>
    <p:extLst>
      <p:ext uri="{BB962C8B-B14F-4D97-AF65-F5344CB8AC3E}">
        <p14:creationId xmlns:p14="http://schemas.microsoft.com/office/powerpoint/2010/main" val="2529877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4d35236a2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g24d35236a26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g24d35236a26_0_1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51</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52</a:t>
            </a:fld>
            <a:endParaRPr/>
          </a:p>
        </p:txBody>
      </p:sp>
    </p:spTree>
    <p:extLst>
      <p:ext uri="{BB962C8B-B14F-4D97-AF65-F5344CB8AC3E}">
        <p14:creationId xmlns:p14="http://schemas.microsoft.com/office/powerpoint/2010/main" val="2449851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4d35236a2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g24d35236a26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g24d35236a26_0_2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4d35236a2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g24d35236a26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24d35236a26_0_3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e4088da04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e4088da042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1e4088da042_0_2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4d35236a26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g24d35236a26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g24d35236a26_0_4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02948-865A-1D95-04C2-5C76E63231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36C406-FD20-EAEB-8F59-8E4CBF6112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E03CE7-F755-2185-5F5E-83FBD1ED41DA}"/>
              </a:ext>
            </a:extLst>
          </p:cNvPr>
          <p:cNvSpPr>
            <a:spLocks noGrp="1"/>
          </p:cNvSpPr>
          <p:nvPr>
            <p:ph type="dt" sz="half" idx="10"/>
          </p:nvPr>
        </p:nvSpPr>
        <p:spPr/>
        <p:txBody>
          <a:bodyPr/>
          <a:lstStyle/>
          <a:p>
            <a:fld id="{BC870E7E-E86F-400A-9764-FE767EA84D77}" type="datetimeFigureOut">
              <a:rPr lang="en-US" smtClean="0"/>
              <a:t>7/12/2023</a:t>
            </a:fld>
            <a:endParaRPr lang="en-US"/>
          </a:p>
        </p:txBody>
      </p:sp>
      <p:sp>
        <p:nvSpPr>
          <p:cNvPr id="5" name="Footer Placeholder 4">
            <a:extLst>
              <a:ext uri="{FF2B5EF4-FFF2-40B4-BE49-F238E27FC236}">
                <a16:creationId xmlns:a16="http://schemas.microsoft.com/office/drawing/2014/main" id="{58144109-04D9-ECB7-45BD-EC64DAF01A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344EED-6778-DCFC-C04D-8BFC562D0384}"/>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3689850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D0CB0-9725-1F0C-A726-166CD16277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32F0E9-E6AE-5886-013A-708524DE9E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E5FD5-6F1A-CFC4-3A14-CF8317BC919D}"/>
              </a:ext>
            </a:extLst>
          </p:cNvPr>
          <p:cNvSpPr>
            <a:spLocks noGrp="1"/>
          </p:cNvSpPr>
          <p:nvPr>
            <p:ph type="dt" sz="half" idx="10"/>
          </p:nvPr>
        </p:nvSpPr>
        <p:spPr/>
        <p:txBody>
          <a:bodyPr/>
          <a:lstStyle/>
          <a:p>
            <a:fld id="{BC870E7E-E86F-400A-9764-FE767EA84D77}" type="datetimeFigureOut">
              <a:rPr lang="en-US" smtClean="0"/>
              <a:t>7/12/2023</a:t>
            </a:fld>
            <a:endParaRPr lang="en-US"/>
          </a:p>
        </p:txBody>
      </p:sp>
      <p:sp>
        <p:nvSpPr>
          <p:cNvPr id="5" name="Footer Placeholder 4">
            <a:extLst>
              <a:ext uri="{FF2B5EF4-FFF2-40B4-BE49-F238E27FC236}">
                <a16:creationId xmlns:a16="http://schemas.microsoft.com/office/drawing/2014/main" id="{21D150F5-8E77-69C1-0060-814AD3A964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C6C8E3-443C-3665-185D-AD336BF8C7E8}"/>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025686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B1FE43-78F1-9FED-73F8-4947FAF0BB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F1F1C3-B620-B4DD-92DD-80F99DBDDC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96270-108C-FCF2-A64D-27692674A787}"/>
              </a:ext>
            </a:extLst>
          </p:cNvPr>
          <p:cNvSpPr>
            <a:spLocks noGrp="1"/>
          </p:cNvSpPr>
          <p:nvPr>
            <p:ph type="dt" sz="half" idx="10"/>
          </p:nvPr>
        </p:nvSpPr>
        <p:spPr/>
        <p:txBody>
          <a:bodyPr/>
          <a:lstStyle/>
          <a:p>
            <a:fld id="{BC870E7E-E86F-400A-9764-FE767EA84D77}" type="datetimeFigureOut">
              <a:rPr lang="en-US" smtClean="0"/>
              <a:t>7/12/2023</a:t>
            </a:fld>
            <a:endParaRPr lang="en-US"/>
          </a:p>
        </p:txBody>
      </p:sp>
      <p:sp>
        <p:nvSpPr>
          <p:cNvPr id="5" name="Footer Placeholder 4">
            <a:extLst>
              <a:ext uri="{FF2B5EF4-FFF2-40B4-BE49-F238E27FC236}">
                <a16:creationId xmlns:a16="http://schemas.microsoft.com/office/drawing/2014/main" id="{6518D134-729C-6D9E-BA2A-18CD984045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EBE51B-9D39-D13D-E7AC-FB63B9D510AD}"/>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165206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FEF84-01DA-607F-D11A-2946BD4325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8C7207-B531-4E45-6236-7F41CDBABD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B86BB6-600D-0934-A4E0-EEA5A8377090}"/>
              </a:ext>
            </a:extLst>
          </p:cNvPr>
          <p:cNvSpPr>
            <a:spLocks noGrp="1"/>
          </p:cNvSpPr>
          <p:nvPr>
            <p:ph type="dt" sz="half" idx="10"/>
          </p:nvPr>
        </p:nvSpPr>
        <p:spPr/>
        <p:txBody>
          <a:bodyPr/>
          <a:lstStyle/>
          <a:p>
            <a:fld id="{BC870E7E-E86F-400A-9764-FE767EA84D77}" type="datetimeFigureOut">
              <a:rPr lang="en-US" smtClean="0"/>
              <a:t>7/12/2023</a:t>
            </a:fld>
            <a:endParaRPr lang="en-US"/>
          </a:p>
        </p:txBody>
      </p:sp>
      <p:sp>
        <p:nvSpPr>
          <p:cNvPr id="5" name="Footer Placeholder 4">
            <a:extLst>
              <a:ext uri="{FF2B5EF4-FFF2-40B4-BE49-F238E27FC236}">
                <a16:creationId xmlns:a16="http://schemas.microsoft.com/office/drawing/2014/main" id="{192C1C7E-E9CB-F2B4-495B-EEA71F7322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1A6AE9-7124-4EAF-5B3F-9453F26E9A67}"/>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206502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6C475-2765-3762-C17A-65D5BCC326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97B1C3-4F6B-911B-52EE-9DAED63382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3D3023-E1CF-70F9-AD27-8BE83527756E}"/>
              </a:ext>
            </a:extLst>
          </p:cNvPr>
          <p:cNvSpPr>
            <a:spLocks noGrp="1"/>
          </p:cNvSpPr>
          <p:nvPr>
            <p:ph type="dt" sz="half" idx="10"/>
          </p:nvPr>
        </p:nvSpPr>
        <p:spPr/>
        <p:txBody>
          <a:bodyPr/>
          <a:lstStyle/>
          <a:p>
            <a:fld id="{BC870E7E-E86F-400A-9764-FE767EA84D77}" type="datetimeFigureOut">
              <a:rPr lang="en-US" smtClean="0"/>
              <a:t>7/12/2023</a:t>
            </a:fld>
            <a:endParaRPr lang="en-US"/>
          </a:p>
        </p:txBody>
      </p:sp>
      <p:sp>
        <p:nvSpPr>
          <p:cNvPr id="5" name="Footer Placeholder 4">
            <a:extLst>
              <a:ext uri="{FF2B5EF4-FFF2-40B4-BE49-F238E27FC236}">
                <a16:creationId xmlns:a16="http://schemas.microsoft.com/office/drawing/2014/main" id="{FBE1C622-1CFA-7B7F-1DF9-4BD3755790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8EF9CA-68AB-27A0-EC5C-CBE87D2C9770}"/>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809693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E4AB4-69E4-6E95-A0D0-AFB814629D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6B365B-C92D-3A64-952A-1DB294306C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7BFF98-CFFB-C562-E592-41D93F7EA8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7FD6A5-5429-CB6B-7145-58E8A0F2461F}"/>
              </a:ext>
            </a:extLst>
          </p:cNvPr>
          <p:cNvSpPr>
            <a:spLocks noGrp="1"/>
          </p:cNvSpPr>
          <p:nvPr>
            <p:ph type="dt" sz="half" idx="10"/>
          </p:nvPr>
        </p:nvSpPr>
        <p:spPr/>
        <p:txBody>
          <a:bodyPr/>
          <a:lstStyle/>
          <a:p>
            <a:fld id="{BC870E7E-E86F-400A-9764-FE767EA84D77}" type="datetimeFigureOut">
              <a:rPr lang="en-US" smtClean="0"/>
              <a:t>7/12/2023</a:t>
            </a:fld>
            <a:endParaRPr lang="en-US"/>
          </a:p>
        </p:txBody>
      </p:sp>
      <p:sp>
        <p:nvSpPr>
          <p:cNvPr id="6" name="Footer Placeholder 5">
            <a:extLst>
              <a:ext uri="{FF2B5EF4-FFF2-40B4-BE49-F238E27FC236}">
                <a16:creationId xmlns:a16="http://schemas.microsoft.com/office/drawing/2014/main" id="{A4EB68F8-D05C-3366-653C-A45B1222E2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4F28EB-1740-48BE-F2B1-B6CC9DA5B713}"/>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723943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A8A19-42EF-4F24-B198-4C84F1FD6C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12FCBF-7220-1C67-3568-4C30B9DC48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9B1725-570D-F1CC-707D-C8B8FD5D41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D3280E-D1D1-96E5-1E06-04FE5D43B2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E05469-479D-C813-2CC2-BE5575C8F6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70B610-B40D-EB47-CA55-074351FA1DFE}"/>
              </a:ext>
            </a:extLst>
          </p:cNvPr>
          <p:cNvSpPr>
            <a:spLocks noGrp="1"/>
          </p:cNvSpPr>
          <p:nvPr>
            <p:ph type="dt" sz="half" idx="10"/>
          </p:nvPr>
        </p:nvSpPr>
        <p:spPr/>
        <p:txBody>
          <a:bodyPr/>
          <a:lstStyle/>
          <a:p>
            <a:fld id="{BC870E7E-E86F-400A-9764-FE767EA84D77}" type="datetimeFigureOut">
              <a:rPr lang="en-US" smtClean="0"/>
              <a:t>7/12/2023</a:t>
            </a:fld>
            <a:endParaRPr lang="en-US"/>
          </a:p>
        </p:txBody>
      </p:sp>
      <p:sp>
        <p:nvSpPr>
          <p:cNvPr id="8" name="Footer Placeholder 7">
            <a:extLst>
              <a:ext uri="{FF2B5EF4-FFF2-40B4-BE49-F238E27FC236}">
                <a16:creationId xmlns:a16="http://schemas.microsoft.com/office/drawing/2014/main" id="{D2E12CEA-0051-A59E-B4B6-A945B46FD2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0350FD-2285-8A68-9B3C-1F8C4E3230DA}"/>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919689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0D42A-0F18-39AD-5B22-6735FB2547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220BA0-6387-E990-64F8-702265C9B518}"/>
              </a:ext>
            </a:extLst>
          </p:cNvPr>
          <p:cNvSpPr>
            <a:spLocks noGrp="1"/>
          </p:cNvSpPr>
          <p:nvPr>
            <p:ph type="dt" sz="half" idx="10"/>
          </p:nvPr>
        </p:nvSpPr>
        <p:spPr/>
        <p:txBody>
          <a:bodyPr/>
          <a:lstStyle/>
          <a:p>
            <a:fld id="{BC870E7E-E86F-400A-9764-FE767EA84D77}" type="datetimeFigureOut">
              <a:rPr lang="en-US" smtClean="0"/>
              <a:t>7/12/2023</a:t>
            </a:fld>
            <a:endParaRPr lang="en-US"/>
          </a:p>
        </p:txBody>
      </p:sp>
      <p:sp>
        <p:nvSpPr>
          <p:cNvPr id="4" name="Footer Placeholder 3">
            <a:extLst>
              <a:ext uri="{FF2B5EF4-FFF2-40B4-BE49-F238E27FC236}">
                <a16:creationId xmlns:a16="http://schemas.microsoft.com/office/drawing/2014/main" id="{DD4F0559-0AFC-588A-6AEC-14C02D3DE0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EA15BA-D067-091B-0CF2-0FC545DDDDFC}"/>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3469219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BF5C17-7F96-207D-7BAE-80230AAD5A45}"/>
              </a:ext>
            </a:extLst>
          </p:cNvPr>
          <p:cNvSpPr>
            <a:spLocks noGrp="1"/>
          </p:cNvSpPr>
          <p:nvPr>
            <p:ph type="dt" sz="half" idx="10"/>
          </p:nvPr>
        </p:nvSpPr>
        <p:spPr/>
        <p:txBody>
          <a:bodyPr/>
          <a:lstStyle/>
          <a:p>
            <a:fld id="{BC870E7E-E86F-400A-9764-FE767EA84D77}" type="datetimeFigureOut">
              <a:rPr lang="en-US" smtClean="0"/>
              <a:t>7/12/2023</a:t>
            </a:fld>
            <a:endParaRPr lang="en-US"/>
          </a:p>
        </p:txBody>
      </p:sp>
      <p:sp>
        <p:nvSpPr>
          <p:cNvPr id="3" name="Footer Placeholder 2">
            <a:extLst>
              <a:ext uri="{FF2B5EF4-FFF2-40B4-BE49-F238E27FC236}">
                <a16:creationId xmlns:a16="http://schemas.microsoft.com/office/drawing/2014/main" id="{66130306-F02C-4391-BC24-495FF5FEFD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26CC92E-2CBB-D6B4-3719-F129228372A4}"/>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68826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4A0C1-62D4-3949-9329-A21086BD6E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4B6FCB-3EBC-BC8B-06A9-162B4404E2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E7BBE3-1E1F-FD31-C4B1-1A550594FF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D53193-BD25-AF56-BCA7-D50846886267}"/>
              </a:ext>
            </a:extLst>
          </p:cNvPr>
          <p:cNvSpPr>
            <a:spLocks noGrp="1"/>
          </p:cNvSpPr>
          <p:nvPr>
            <p:ph type="dt" sz="half" idx="10"/>
          </p:nvPr>
        </p:nvSpPr>
        <p:spPr/>
        <p:txBody>
          <a:bodyPr/>
          <a:lstStyle/>
          <a:p>
            <a:fld id="{BC870E7E-E86F-400A-9764-FE767EA84D77}" type="datetimeFigureOut">
              <a:rPr lang="en-US" smtClean="0"/>
              <a:t>7/12/2023</a:t>
            </a:fld>
            <a:endParaRPr lang="en-US"/>
          </a:p>
        </p:txBody>
      </p:sp>
      <p:sp>
        <p:nvSpPr>
          <p:cNvPr id="6" name="Footer Placeholder 5">
            <a:extLst>
              <a:ext uri="{FF2B5EF4-FFF2-40B4-BE49-F238E27FC236}">
                <a16:creationId xmlns:a16="http://schemas.microsoft.com/office/drawing/2014/main" id="{4DD61B7F-85F9-9FF7-2D1D-96BA25E1E1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C33A3C-AB69-C247-D786-FAB333A8FDB3}"/>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319374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B3F0E-671C-091F-89C8-F283FA331E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55D881-BAAB-78AE-EE80-BFBCC084CE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27F185-0212-9087-86F9-913CBAAB5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5C9FFA-32EB-A278-C11D-BE53BBE6C653}"/>
              </a:ext>
            </a:extLst>
          </p:cNvPr>
          <p:cNvSpPr>
            <a:spLocks noGrp="1"/>
          </p:cNvSpPr>
          <p:nvPr>
            <p:ph type="dt" sz="half" idx="10"/>
          </p:nvPr>
        </p:nvSpPr>
        <p:spPr/>
        <p:txBody>
          <a:bodyPr/>
          <a:lstStyle/>
          <a:p>
            <a:fld id="{BC870E7E-E86F-400A-9764-FE767EA84D77}" type="datetimeFigureOut">
              <a:rPr lang="en-US" smtClean="0"/>
              <a:t>7/12/2023</a:t>
            </a:fld>
            <a:endParaRPr lang="en-US"/>
          </a:p>
        </p:txBody>
      </p:sp>
      <p:sp>
        <p:nvSpPr>
          <p:cNvPr id="6" name="Footer Placeholder 5">
            <a:extLst>
              <a:ext uri="{FF2B5EF4-FFF2-40B4-BE49-F238E27FC236}">
                <a16:creationId xmlns:a16="http://schemas.microsoft.com/office/drawing/2014/main" id="{D141CCF6-CF85-A05B-A781-0B1AF0D55D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045D38-75E0-DC24-2691-29473B246925}"/>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74806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77C9FC-6AB5-5ED3-2B61-FE24C568EF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5EAEB9-EF79-A4E6-FBCA-BFBE563449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9FB1BF-E0D6-BC90-1A26-0C95EDEB30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870E7E-E86F-400A-9764-FE767EA84D77}" type="datetimeFigureOut">
              <a:rPr lang="en-US" smtClean="0"/>
              <a:t>7/12/2023</a:t>
            </a:fld>
            <a:endParaRPr lang="en-US"/>
          </a:p>
        </p:txBody>
      </p:sp>
      <p:sp>
        <p:nvSpPr>
          <p:cNvPr id="5" name="Footer Placeholder 4">
            <a:extLst>
              <a:ext uri="{FF2B5EF4-FFF2-40B4-BE49-F238E27FC236}">
                <a16:creationId xmlns:a16="http://schemas.microsoft.com/office/drawing/2014/main" id="{00BC01BE-872A-5E1A-5281-173C7C4C42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B1AB3C8-4F10-74AF-9C93-B3D41CB149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423B71-7B69-477A-A410-6C2F8783190B}" type="slidenum">
              <a:rPr lang="en-US" smtClean="0"/>
              <a:t>‹#›</a:t>
            </a:fld>
            <a:endParaRPr lang="en-US"/>
          </a:p>
        </p:txBody>
      </p:sp>
    </p:spTree>
    <p:extLst>
      <p:ext uri="{BB962C8B-B14F-4D97-AF65-F5344CB8AC3E}">
        <p14:creationId xmlns:p14="http://schemas.microsoft.com/office/powerpoint/2010/main" val="20461426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4.jpeg"/></Relationships>
</file>

<file path=ppt/slides/_rels/slide4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jp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oogle Shape;91;p13" descr="A building with a flag pole and a flagpole in front of it&#10;&#10;Description automatically generated">
            <a:extLst>
              <a:ext uri="{FF2B5EF4-FFF2-40B4-BE49-F238E27FC236}">
                <a16:creationId xmlns:a16="http://schemas.microsoft.com/office/drawing/2014/main" id="{D65B1A38-3DE4-0110-7A06-0B116A17A2D9}"/>
              </a:ext>
            </a:extLst>
          </p:cNvPr>
          <p:cNvPicPr preferRelativeResize="0"/>
          <p:nvPr/>
        </p:nvPicPr>
        <p:blipFill rotWithShape="1">
          <a:blip r:embed="rId2"/>
          <a:srcRect r="19426"/>
          <a:stretch/>
        </p:blipFill>
        <p:spPr>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a:noFill/>
        </p:spPr>
      </p:pic>
      <p:grpSp>
        <p:nvGrpSpPr>
          <p:cNvPr id="9" name="Group 8">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10" name="Freeform: Shape 9">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4" name="Group 10">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5" name="Group 11">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6" name="Freeform: Shape 15">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6" name="Group 12">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4" name="Freeform: Shape 13">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5" name="TextBox 4">
            <a:extLst>
              <a:ext uri="{FF2B5EF4-FFF2-40B4-BE49-F238E27FC236}">
                <a16:creationId xmlns:a16="http://schemas.microsoft.com/office/drawing/2014/main" id="{768431BD-E4A1-D4B1-E4CC-B7B7FB64911F}"/>
              </a:ext>
            </a:extLst>
          </p:cNvPr>
          <p:cNvSpPr txBox="1"/>
          <p:nvPr/>
        </p:nvSpPr>
        <p:spPr>
          <a:xfrm>
            <a:off x="156755" y="412789"/>
            <a:ext cx="3370216" cy="4924425"/>
          </a:xfrm>
          <a:prstGeom prst="rect">
            <a:avLst/>
          </a:prstGeom>
          <a:noFill/>
        </p:spPr>
        <p:txBody>
          <a:bodyPr wrap="square" rtlCol="0">
            <a:spAutoFit/>
          </a:bodyPr>
          <a:lstStyle/>
          <a:p>
            <a:pPr marL="0" marR="0" lvl="0" indent="0" algn="ctr" rtl="0">
              <a:lnSpc>
                <a:spcPct val="100000"/>
              </a:lnSpc>
              <a:spcBef>
                <a:spcPts val="0"/>
              </a:spcBef>
              <a:spcAft>
                <a:spcPts val="0"/>
              </a:spcAft>
              <a:buNone/>
            </a:pPr>
            <a:r>
              <a:rPr lang="en-US" sz="2400" dirty="0">
                <a:solidFill>
                  <a:schemeClr val="bg1"/>
                </a:solidFill>
                <a:latin typeface="Times New Roman"/>
                <a:ea typeface="Times New Roman"/>
                <a:cs typeface="Times New Roman"/>
                <a:sym typeface="Times New Roman"/>
              </a:rPr>
              <a:t>Report</a:t>
            </a:r>
          </a:p>
          <a:p>
            <a:pPr marL="0" marR="0" lvl="0" indent="0" algn="ctr" rtl="0">
              <a:lnSpc>
                <a:spcPct val="100000"/>
              </a:lnSpc>
              <a:spcBef>
                <a:spcPts val="1000"/>
              </a:spcBef>
              <a:spcAft>
                <a:spcPts val="0"/>
              </a:spcAft>
              <a:buNone/>
            </a:pPr>
            <a:r>
              <a:rPr lang="en-US" sz="2400" b="1" dirty="0">
                <a:solidFill>
                  <a:schemeClr val="bg1"/>
                </a:solidFill>
                <a:latin typeface="Times New Roman"/>
                <a:ea typeface="Times New Roman"/>
                <a:cs typeface="Times New Roman"/>
                <a:sym typeface="Times New Roman"/>
              </a:rPr>
              <a:t> </a:t>
            </a:r>
          </a:p>
          <a:p>
            <a:pPr marL="0" marR="0" lvl="0" indent="0" algn="ctr" rtl="0">
              <a:lnSpc>
                <a:spcPct val="100000"/>
              </a:lnSpc>
              <a:spcBef>
                <a:spcPts val="1000"/>
              </a:spcBef>
              <a:spcAft>
                <a:spcPts val="0"/>
              </a:spcAft>
              <a:buNone/>
            </a:pPr>
            <a:r>
              <a:rPr lang="en-US" sz="2400" b="1" dirty="0">
                <a:solidFill>
                  <a:schemeClr val="bg1"/>
                </a:solidFill>
                <a:latin typeface="Times New Roman"/>
                <a:ea typeface="Times New Roman"/>
                <a:cs typeface="Times New Roman"/>
                <a:sym typeface="Times New Roman"/>
              </a:rPr>
              <a:t>Summer Project</a:t>
            </a:r>
          </a:p>
          <a:p>
            <a:pPr marL="0" marR="0" lvl="0" indent="0" algn="ctr" rtl="0">
              <a:lnSpc>
                <a:spcPct val="100000"/>
              </a:lnSpc>
              <a:spcBef>
                <a:spcPts val="1000"/>
              </a:spcBef>
              <a:spcAft>
                <a:spcPts val="0"/>
              </a:spcAft>
              <a:buNone/>
            </a:pPr>
            <a:endParaRPr lang="en-US" sz="2400" b="1" dirty="0">
              <a:solidFill>
                <a:schemeClr val="bg1"/>
              </a:solidFill>
              <a:latin typeface="Times New Roman"/>
              <a:ea typeface="Times New Roman"/>
              <a:cs typeface="Times New Roman"/>
              <a:sym typeface="Times New Roman"/>
            </a:endParaRPr>
          </a:p>
          <a:p>
            <a:pPr marL="0" lvl="0" indent="0" algn="ctr" rtl="0">
              <a:lnSpc>
                <a:spcPct val="100000"/>
              </a:lnSpc>
              <a:spcBef>
                <a:spcPts val="100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ctr" rtl="0">
              <a:lnSpc>
                <a:spcPct val="100000"/>
              </a:lnSpc>
              <a:spcBef>
                <a:spcPts val="1000"/>
              </a:spcBef>
              <a:spcAft>
                <a:spcPts val="0"/>
              </a:spcAft>
              <a:buNone/>
            </a:pPr>
            <a:r>
              <a:rPr lang="en-US" sz="2400" dirty="0">
                <a:solidFill>
                  <a:schemeClr val="bg1"/>
                </a:solidFill>
                <a:latin typeface="Times New Roman"/>
                <a:ea typeface="Times New Roman"/>
                <a:cs typeface="Times New Roman"/>
                <a:sym typeface="Times New Roman"/>
              </a:rPr>
              <a:t>Alireza Motazedian</a:t>
            </a:r>
          </a:p>
          <a:p>
            <a:pPr marL="0" lvl="0" indent="0" algn="ctr" rtl="0">
              <a:lnSpc>
                <a:spcPct val="100000"/>
              </a:lnSpc>
              <a:spcBef>
                <a:spcPts val="100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l" rtl="0">
              <a:spcBef>
                <a:spcPts val="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ctr" rtl="0">
              <a:spcBef>
                <a:spcPts val="0"/>
              </a:spcBef>
              <a:spcAft>
                <a:spcPts val="0"/>
              </a:spcAft>
              <a:buNone/>
            </a:pPr>
            <a:r>
              <a:rPr lang="en-US" sz="2400" dirty="0">
                <a:solidFill>
                  <a:schemeClr val="bg1"/>
                </a:solidFill>
                <a:latin typeface="Times New Roman"/>
                <a:ea typeface="Times New Roman"/>
                <a:cs typeface="Times New Roman"/>
                <a:sym typeface="Times New Roman"/>
              </a:rPr>
              <a:t>Advisor:</a:t>
            </a:r>
          </a:p>
          <a:p>
            <a:pPr marL="0" lvl="0" indent="0" algn="ctr" rtl="0">
              <a:spcBef>
                <a:spcPts val="0"/>
              </a:spcBef>
              <a:spcAft>
                <a:spcPts val="0"/>
              </a:spcAft>
              <a:buNone/>
            </a:pPr>
            <a:r>
              <a:rPr lang="en-US" sz="2400" dirty="0">
                <a:solidFill>
                  <a:schemeClr val="bg1"/>
                </a:solidFill>
                <a:latin typeface="Times New Roman"/>
                <a:ea typeface="Times New Roman"/>
                <a:cs typeface="Times New Roman"/>
                <a:sym typeface="Times New Roman"/>
              </a:rPr>
              <a:t>Prof. MD </a:t>
            </a:r>
            <a:r>
              <a:rPr lang="en-US" sz="2400" dirty="0" err="1">
                <a:solidFill>
                  <a:schemeClr val="bg1"/>
                </a:solidFill>
                <a:latin typeface="Times New Roman"/>
                <a:ea typeface="Times New Roman"/>
                <a:cs typeface="Times New Roman"/>
                <a:sym typeface="Times New Roman"/>
              </a:rPr>
              <a:t>Shaad</a:t>
            </a:r>
            <a:r>
              <a:rPr lang="en-US" sz="2400" dirty="0">
                <a:solidFill>
                  <a:schemeClr val="bg1"/>
                </a:solidFill>
                <a:latin typeface="Times New Roman"/>
                <a:ea typeface="Times New Roman"/>
                <a:cs typeface="Times New Roman"/>
                <a:sym typeface="Times New Roman"/>
              </a:rPr>
              <a:t> Mahmud</a:t>
            </a:r>
          </a:p>
          <a:p>
            <a:pPr marL="0" lvl="0" indent="0" algn="ctr" rtl="0">
              <a:spcBef>
                <a:spcPts val="0"/>
              </a:spcBef>
              <a:spcAft>
                <a:spcPts val="0"/>
              </a:spcAft>
              <a:buNone/>
            </a:pPr>
            <a:endParaRPr lang="en-US" sz="2400" dirty="0">
              <a:solidFill>
                <a:schemeClr val="bg1"/>
              </a:solidFill>
              <a:latin typeface="Times New Roman"/>
              <a:ea typeface="Times New Roman"/>
              <a:cs typeface="Times New Roman"/>
              <a:sym typeface="Times New Roman"/>
            </a:endParaRPr>
          </a:p>
        </p:txBody>
      </p:sp>
      <p:pic>
        <p:nvPicPr>
          <p:cNvPr id="7" name="Picture 6" descr="Blue text on a black background&#10;&#10;Description automatically generated">
            <a:extLst>
              <a:ext uri="{FF2B5EF4-FFF2-40B4-BE49-F238E27FC236}">
                <a16:creationId xmlns:a16="http://schemas.microsoft.com/office/drawing/2014/main" id="{2CB67020-A047-C975-962A-C4DA95B4B1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813" y="5674436"/>
            <a:ext cx="3239589" cy="846343"/>
          </a:xfrm>
          <a:prstGeom prst="rect">
            <a:avLst/>
          </a:prstGeom>
        </p:spPr>
      </p:pic>
    </p:spTree>
    <p:extLst>
      <p:ext uri="{BB962C8B-B14F-4D97-AF65-F5344CB8AC3E}">
        <p14:creationId xmlns:p14="http://schemas.microsoft.com/office/powerpoint/2010/main" val="971824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Physics-Informed Machine Learning</a:t>
            </a:r>
            <a:endParaRPr sz="2933" b="1">
              <a:solidFill>
                <a:srgbClr val="D313AA"/>
              </a:solidFill>
              <a:latin typeface="Times New Roman"/>
              <a:ea typeface="Times New Roman"/>
              <a:cs typeface="Times New Roman"/>
              <a:sym typeface="Times New Roman"/>
            </a:endParaRPr>
          </a:p>
        </p:txBody>
      </p:sp>
      <p:sp>
        <p:nvSpPr>
          <p:cNvPr id="166" name="Google Shape;166;p2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67" name="Google Shape;167;p2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168" name="Google Shape;168;p22"/>
          <p:cNvPicPr preferRelativeResize="0"/>
          <p:nvPr/>
        </p:nvPicPr>
        <p:blipFill>
          <a:blip r:embed="rId4">
            <a:alphaModFix/>
          </a:blip>
          <a:stretch>
            <a:fillRect/>
          </a:stretch>
        </p:blipFill>
        <p:spPr>
          <a:xfrm>
            <a:off x="5022501" y="997667"/>
            <a:ext cx="7050833" cy="3897232"/>
          </a:xfrm>
          <a:prstGeom prst="rect">
            <a:avLst/>
          </a:prstGeom>
          <a:noFill/>
          <a:ln>
            <a:noFill/>
          </a:ln>
        </p:spPr>
      </p:pic>
      <p:sp>
        <p:nvSpPr>
          <p:cNvPr id="169" name="Google Shape;169;p22"/>
          <p:cNvSpPr txBox="1"/>
          <p:nvPr/>
        </p:nvSpPr>
        <p:spPr>
          <a:xfrm>
            <a:off x="68567" y="997667"/>
            <a:ext cx="5392000" cy="4678163"/>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Introduction: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Problem Formulation: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Possible Ways towards PIML: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Applications of PIML: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Conclusion: </a:t>
            </a:r>
            <a:endParaRPr sz="2400">
              <a:solidFill>
                <a:schemeClr val="dk1"/>
              </a:solidFill>
              <a:highlight>
                <a:srgbClr val="F9F9FE"/>
              </a:highlight>
              <a:latin typeface="Calibri"/>
              <a:ea typeface="Calibri"/>
              <a:cs typeface="Calibri"/>
              <a:sym typeface="Calibri"/>
            </a:endParaRPr>
          </a:p>
          <a:p>
            <a:pPr marL="609585"/>
            <a:endParaRPr sz="2400">
              <a:latin typeface="Calibri"/>
              <a:ea typeface="Calibri"/>
              <a:cs typeface="Calibri"/>
              <a:sym typeface="Calibri"/>
            </a:endParaRPr>
          </a:p>
          <a:p>
            <a:pPr marL="609585" indent="-457189">
              <a:buSzPts val="1800"/>
              <a:buFont typeface="Calibri"/>
              <a:buChar char="●"/>
            </a:pPr>
            <a:r>
              <a:rPr lang="fa-IR" sz="2400">
                <a:latin typeface="Calibri"/>
                <a:ea typeface="Calibri"/>
                <a:cs typeface="Calibri"/>
                <a:sym typeface="Calibri"/>
              </a:rPr>
              <a:t>What we can learn from this paper about predicting GIC:</a:t>
            </a:r>
            <a:endParaRPr sz="24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Introduction</a:t>
            </a:r>
            <a:endParaRPr sz="2933" b="1">
              <a:solidFill>
                <a:srgbClr val="D313AA"/>
              </a:solidFill>
              <a:latin typeface="Times New Roman"/>
              <a:ea typeface="Times New Roman"/>
              <a:cs typeface="Times New Roman"/>
              <a:sym typeface="Times New Roman"/>
            </a:endParaRPr>
          </a:p>
        </p:txBody>
      </p:sp>
      <p:sp>
        <p:nvSpPr>
          <p:cNvPr id="176" name="Google Shape;176;p2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77" name="Google Shape;177;p2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78" name="Google Shape;178;p23"/>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179" name="Google Shape;179;p23"/>
          <p:cNvSpPr txBox="1"/>
          <p:nvPr/>
        </p:nvSpPr>
        <p:spPr>
          <a:xfrm>
            <a:off x="197167" y="1191567"/>
            <a:ext cx="7364000" cy="4308831"/>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Traditional machine learning algorithms have limitations in incorporating prior knowledge or constraints about physical systems.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Physics-informed machine learning (PIML) is a new approach that seeks to integrate empirical data and physical prior knowledge into machine learning models.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presents a survey of recent developments in PIML and discusses its potential applications. </a:t>
            </a:r>
            <a:endParaRPr sz="240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4"/>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Problem Formulation</a:t>
            </a:r>
            <a:endParaRPr sz="2933" b="1">
              <a:solidFill>
                <a:srgbClr val="D313AA"/>
              </a:solidFill>
              <a:latin typeface="Times New Roman"/>
              <a:ea typeface="Times New Roman"/>
              <a:cs typeface="Times New Roman"/>
              <a:sym typeface="Times New Roman"/>
            </a:endParaRPr>
          </a:p>
        </p:txBody>
      </p:sp>
      <p:sp>
        <p:nvSpPr>
          <p:cNvPr id="186" name="Google Shape;186;p24"/>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87" name="Google Shape;187;p24"/>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3</a:t>
            </a:r>
            <a:endParaRPr sz="2933" b="1">
              <a:solidFill>
                <a:schemeClr val="dk1"/>
              </a:solidFill>
              <a:latin typeface="Arial"/>
              <a:ea typeface="Arial"/>
              <a:cs typeface="Arial"/>
              <a:sym typeface="Arial"/>
            </a:endParaRPr>
          </a:p>
        </p:txBody>
      </p:sp>
      <p:pic>
        <p:nvPicPr>
          <p:cNvPr id="188" name="Google Shape;188;p24"/>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189" name="Google Shape;189;p24"/>
          <p:cNvSpPr txBox="1"/>
          <p:nvPr/>
        </p:nvSpPr>
        <p:spPr>
          <a:xfrm>
            <a:off x="143333" y="994401"/>
            <a:ext cx="78344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addresses fundamental problems in physics-informed machine learning.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Representation methodology for physical knowledge, approach for integrating physical knowledge into machine learning models, and practical problems that PIML resolves are discussed. </a:t>
            </a:r>
            <a:endParaRPr sz="2400">
              <a:latin typeface="Calibri"/>
              <a:ea typeface="Calibri"/>
              <a:cs typeface="Calibri"/>
              <a:sym typeface="Calibri"/>
            </a:endParaRPr>
          </a:p>
        </p:txBody>
      </p:sp>
      <p:sp>
        <p:nvSpPr>
          <p:cNvPr id="190" name="Google Shape;190;p24"/>
          <p:cNvSpPr txBox="1"/>
          <p:nvPr/>
        </p:nvSpPr>
        <p:spPr>
          <a:xfrm>
            <a:off x="143333" y="3752233"/>
            <a:ext cx="11654800" cy="3200836"/>
          </a:xfrm>
          <a:prstGeom prst="rect">
            <a:avLst/>
          </a:prstGeom>
          <a:noFill/>
          <a:ln>
            <a:noFill/>
          </a:ln>
        </p:spPr>
        <p:txBody>
          <a:bodyPr spcFirstLastPara="1" wrap="square" lIns="121900" tIns="121900" rIns="121900" bIns="121900" anchor="t" anchorCtr="0">
            <a:spAutoFit/>
          </a:bodyPr>
          <a:lstStyle/>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proposes a theoretical framework for machine learning problems with physical constraints based on probabilistic graphical models using latent variables to represent the real state of a system that satisfies physical prior constraints.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also discusses the challenges associated with incorporating physical prior knowledge into machine learning models such as the need for domain expertise, availability of data, and computational complexity. </a:t>
            </a:r>
            <a:endParaRPr sz="24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Possible Ways towards PIML </a:t>
            </a:r>
            <a:endParaRPr sz="2933" b="1">
              <a:solidFill>
                <a:srgbClr val="D313AA"/>
              </a:solidFill>
              <a:latin typeface="Times New Roman"/>
              <a:ea typeface="Times New Roman"/>
              <a:cs typeface="Times New Roman"/>
              <a:sym typeface="Times New Roman"/>
            </a:endParaRPr>
          </a:p>
        </p:txBody>
      </p:sp>
      <p:sp>
        <p:nvSpPr>
          <p:cNvPr id="197" name="Google Shape;197;p2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98" name="Google Shape;198;p2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4</a:t>
            </a:r>
            <a:endParaRPr sz="2933" b="1">
              <a:solidFill>
                <a:schemeClr val="dk1"/>
              </a:solidFill>
              <a:latin typeface="Arial"/>
              <a:ea typeface="Arial"/>
              <a:cs typeface="Arial"/>
              <a:sym typeface="Arial"/>
            </a:endParaRPr>
          </a:p>
        </p:txBody>
      </p:sp>
      <p:pic>
        <p:nvPicPr>
          <p:cNvPr id="199" name="Google Shape;199;p25"/>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00" name="Google Shape;200;p25"/>
          <p:cNvSpPr txBox="1"/>
          <p:nvPr/>
        </p:nvSpPr>
        <p:spPr>
          <a:xfrm>
            <a:off x="240000" y="985867"/>
            <a:ext cx="72696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incorporation of physical prior knowledge can be achieved through modifications to one or more components of the machine learning model.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Training data, model architecture, loss functions, optimization algorithms, and inference can all be modified to incorporate physical prior knowledge.</a:t>
            </a:r>
            <a:endParaRPr sz="2400">
              <a:latin typeface="Calibri"/>
              <a:ea typeface="Calibri"/>
              <a:cs typeface="Calibri"/>
              <a:sym typeface="Calibri"/>
            </a:endParaRPr>
          </a:p>
        </p:txBody>
      </p:sp>
      <p:sp>
        <p:nvSpPr>
          <p:cNvPr id="201" name="Google Shape;201;p25"/>
          <p:cNvSpPr txBox="1"/>
          <p:nvPr/>
        </p:nvSpPr>
        <p:spPr>
          <a:xfrm>
            <a:off x="240000" y="3817867"/>
            <a:ext cx="112068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discusses several approaches for incorporating physical prior knowledge into machine learning models such as hybrid modeling, probabilistic graphical models, and feature engineering.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also provides examples of how different types of physical prior knowledge can be incorporated into machine learning models such as conservation laws, symmetries, and constitutive relations. </a:t>
            </a:r>
            <a:endParaRPr sz="24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Applications of PIML </a:t>
            </a:r>
            <a:endParaRPr sz="2933" b="1">
              <a:solidFill>
                <a:srgbClr val="D313AA"/>
              </a:solidFill>
              <a:latin typeface="Times New Roman"/>
              <a:ea typeface="Times New Roman"/>
              <a:cs typeface="Times New Roman"/>
              <a:sym typeface="Times New Roman"/>
            </a:endParaRPr>
          </a:p>
        </p:txBody>
      </p:sp>
      <p:sp>
        <p:nvSpPr>
          <p:cNvPr id="208" name="Google Shape;208;p2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09" name="Google Shape;209;p2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14</a:t>
            </a:r>
            <a:endParaRPr sz="2933" b="1">
              <a:solidFill>
                <a:schemeClr val="dk1"/>
              </a:solidFill>
              <a:latin typeface="Arial"/>
              <a:ea typeface="Arial"/>
              <a:cs typeface="Arial"/>
              <a:sym typeface="Arial"/>
            </a:endParaRPr>
          </a:p>
        </p:txBody>
      </p:sp>
      <p:pic>
        <p:nvPicPr>
          <p:cNvPr id="210" name="Google Shape;210;p26"/>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11" name="Google Shape;211;p26"/>
          <p:cNvSpPr txBox="1"/>
          <p:nvPr/>
        </p:nvSpPr>
        <p:spPr>
          <a:xfrm>
            <a:off x="143333" y="1020133"/>
            <a:ext cx="7269600" cy="5416827"/>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has been successfully applied in various fields such as fluid dynamics, materials science, and robotics.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By incorporating physical prior knowledge into machine learning models, improved performance and better alignment with practical problems that adhere to the laws of physics can be achieved.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provides examples of successful applications of PIML such as predicting fluid flow behavior in complex geometries, designing new materials with desired properties, and controlling robotic systems.</a:t>
            </a:r>
            <a:endParaRPr sz="24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Conclusion</a:t>
            </a:r>
            <a:endParaRPr sz="2933" b="1">
              <a:solidFill>
                <a:srgbClr val="D313AA"/>
              </a:solidFill>
              <a:latin typeface="Times New Roman"/>
              <a:ea typeface="Times New Roman"/>
              <a:cs typeface="Times New Roman"/>
              <a:sym typeface="Times New Roman"/>
            </a:endParaRPr>
          </a:p>
        </p:txBody>
      </p:sp>
      <p:sp>
        <p:nvSpPr>
          <p:cNvPr id="218" name="Google Shape;218;p2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19" name="Google Shape;219;p2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5</a:t>
            </a:r>
            <a:endParaRPr sz="2933" b="1">
              <a:solidFill>
                <a:schemeClr val="dk1"/>
              </a:solidFill>
              <a:latin typeface="Arial"/>
              <a:ea typeface="Arial"/>
              <a:cs typeface="Arial"/>
              <a:sym typeface="Arial"/>
            </a:endParaRPr>
          </a:p>
        </p:txBody>
      </p:sp>
      <p:pic>
        <p:nvPicPr>
          <p:cNvPr id="220" name="Google Shape;220;p27"/>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21" name="Google Shape;221;p27"/>
          <p:cNvSpPr txBox="1"/>
          <p:nvPr/>
        </p:nvSpPr>
        <p:spPr>
          <a:xfrm>
            <a:off x="143333" y="1131568"/>
            <a:ext cx="7554800" cy="5047495"/>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is a promising new paradigm for solving physical problems using machine learning.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By integrating empirical data and physical prior knowledge into machine learning models, it is possible to overcome the limitations of traditional machine learning algorithms and achieve improved accuracy and efficiency.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concludes by discussing future directions for research in PIML such as developing more efficient algorithms for incorporating physical prior knowledge, exploring new types of physical prior knowledge</a:t>
            </a:r>
            <a:endParaRPr sz="24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8"/>
          <p:cNvSpPr txBox="1">
            <a:spLocks noGrp="1"/>
          </p:cNvSpPr>
          <p:nvPr>
            <p:ph type="ctrTitle"/>
          </p:nvPr>
        </p:nvSpPr>
        <p:spPr>
          <a:xfrm>
            <a:off x="143333" y="115900"/>
            <a:ext cx="108808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What we can learn from this paper about predicting GIC</a:t>
            </a:r>
            <a:endParaRPr sz="2933" b="1">
              <a:solidFill>
                <a:srgbClr val="D313AA"/>
              </a:solidFill>
              <a:latin typeface="Times New Roman"/>
              <a:ea typeface="Times New Roman"/>
              <a:cs typeface="Times New Roman"/>
              <a:sym typeface="Times New Roman"/>
            </a:endParaRPr>
          </a:p>
        </p:txBody>
      </p:sp>
      <p:sp>
        <p:nvSpPr>
          <p:cNvPr id="228" name="Google Shape;228;p2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29" name="Google Shape;229;p2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6</a:t>
            </a:r>
            <a:endParaRPr sz="2933" b="1">
              <a:solidFill>
                <a:schemeClr val="dk1"/>
              </a:solidFill>
              <a:latin typeface="Arial"/>
              <a:ea typeface="Arial"/>
              <a:cs typeface="Arial"/>
              <a:sym typeface="Arial"/>
            </a:endParaRPr>
          </a:p>
        </p:txBody>
      </p:sp>
      <p:pic>
        <p:nvPicPr>
          <p:cNvPr id="230" name="Google Shape;230;p28"/>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31" name="Google Shape;231;p28"/>
          <p:cNvSpPr txBox="1"/>
          <p:nvPr/>
        </p:nvSpPr>
        <p:spPr>
          <a:xfrm>
            <a:off x="0" y="823000"/>
            <a:ext cx="78804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does not specifically address GIC prediction.</a:t>
            </a:r>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provides a theoretical framework for incorporating physical prior knowledge into machine learning models. This approach can be useful in predicting GIC by leveraging empirical data and available physical prior knowledge to improve performance on tasks that involve a physical mechanism. </a:t>
            </a:r>
            <a:endParaRPr sz="2400">
              <a:solidFill>
                <a:schemeClr val="dk1"/>
              </a:solidFill>
              <a:highlight>
                <a:srgbClr val="F9F9FE"/>
              </a:highlight>
              <a:latin typeface="Calibri"/>
              <a:ea typeface="Calibri"/>
              <a:cs typeface="Calibri"/>
              <a:sym typeface="Calibri"/>
            </a:endParaRPr>
          </a:p>
        </p:txBody>
      </p:sp>
      <p:sp>
        <p:nvSpPr>
          <p:cNvPr id="232" name="Google Shape;232;p28"/>
          <p:cNvSpPr txBox="1"/>
          <p:nvPr/>
        </p:nvSpPr>
        <p:spPr>
          <a:xfrm>
            <a:off x="0" y="3697867"/>
            <a:ext cx="12012400" cy="3570168"/>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For example, the paper mentions that PIML has been applied in several topics of geography, including seismology, which involves the study of earthquakes and their effects on the Earth's magnetic field. Similarly, GIC is caused by variations in the Earth's magnetic field due to solar storms and other space weather events. By incorporating physical prior knowledge about the Earth's magnetic field and its interactions with solar wind and other factors, PIML can help improve predictions of GIC. This could involve modifying components of machine learning models such as training data, model architecture, loss functions, optimization algorithms, and inference to incorporate physical prior knowledge. </a:t>
            </a:r>
            <a:endParaRPr sz="2400">
              <a:solidFill>
                <a:schemeClr val="dk1"/>
              </a:solidFill>
              <a:highlight>
                <a:srgbClr val="F9F9FE"/>
              </a:highlight>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Replicate the Amy Keesee’s work</a:t>
            </a:r>
            <a:endParaRPr sz="2933" b="1">
              <a:solidFill>
                <a:srgbClr val="3530F4"/>
              </a:solidFill>
              <a:latin typeface="Lobster"/>
              <a:ea typeface="Lobster"/>
              <a:cs typeface="Lobster"/>
              <a:sym typeface="Lobster"/>
            </a:endParaRPr>
          </a:p>
        </p:txBody>
      </p:sp>
      <p:sp>
        <p:nvSpPr>
          <p:cNvPr id="239" name="Google Shape;239;p2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40" name="Google Shape;240;p2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7</a:t>
            </a:r>
            <a:endParaRPr sz="2933" b="1">
              <a:solidFill>
                <a:schemeClr val="dk1"/>
              </a:solidFill>
              <a:latin typeface="Arial"/>
              <a:ea typeface="Arial"/>
              <a:cs typeface="Arial"/>
              <a:sym typeface="Arial"/>
            </a:endParaRPr>
          </a:p>
        </p:txBody>
      </p:sp>
      <p:sp>
        <p:nvSpPr>
          <p:cNvPr id="241" name="Google Shape;241;p29"/>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pic>
        <p:nvPicPr>
          <p:cNvPr id="242" name="Google Shape;242;p29"/>
          <p:cNvPicPr preferRelativeResize="0"/>
          <p:nvPr/>
        </p:nvPicPr>
        <p:blipFill>
          <a:blip r:embed="rId4">
            <a:alphaModFix/>
          </a:blip>
          <a:stretch>
            <a:fillRect/>
          </a:stretch>
        </p:blipFill>
        <p:spPr>
          <a:xfrm>
            <a:off x="6652273" y="1057743"/>
            <a:ext cx="5421065" cy="4095667"/>
          </a:xfrm>
          <a:prstGeom prst="rect">
            <a:avLst/>
          </a:prstGeom>
          <a:noFill/>
          <a:ln>
            <a:noFill/>
          </a:ln>
        </p:spPr>
      </p:pic>
      <p:sp>
        <p:nvSpPr>
          <p:cNvPr id="243" name="Google Shape;243;p29"/>
          <p:cNvSpPr txBox="1"/>
          <p:nvPr/>
        </p:nvSpPr>
        <p:spPr>
          <a:xfrm>
            <a:off x="222900" y="1440200"/>
            <a:ext cx="6318000" cy="3588634"/>
          </a:xfrm>
          <a:prstGeom prst="rect">
            <a:avLst/>
          </a:prstGeom>
          <a:noFill/>
          <a:ln>
            <a:noFill/>
          </a:ln>
        </p:spPr>
        <p:txBody>
          <a:bodyPr spcFirstLastPara="1" wrap="square" lIns="121900" tIns="121900" rIns="121900" bIns="121900" anchor="t" anchorCtr="0">
            <a:spAutoFit/>
          </a:bodyPr>
          <a:lstStyle/>
          <a:p>
            <a:pPr marL="609585" indent="-457189">
              <a:lnSpc>
                <a:spcPct val="115000"/>
              </a:lnSpc>
              <a:buClr>
                <a:schemeClr val="dk1"/>
              </a:buClr>
              <a:buSzPts val="1800"/>
              <a:buFont typeface="Calibri"/>
              <a:buChar char="❖"/>
            </a:pPr>
            <a:r>
              <a:rPr lang="fa-IR" sz="2400">
                <a:solidFill>
                  <a:schemeClr val="dk1"/>
                </a:solidFill>
                <a:highlight>
                  <a:srgbClr val="FFFFFF"/>
                </a:highlight>
                <a:latin typeface="Calibri"/>
                <a:ea typeface="Calibri"/>
                <a:cs typeface="Calibri"/>
                <a:sym typeface="Calibri"/>
              </a:rPr>
              <a:t>My experience during my master's program</a:t>
            </a:r>
            <a:endParaRPr sz="2400">
              <a:solidFill>
                <a:schemeClr val="dk1"/>
              </a:solidFill>
              <a:highlight>
                <a:srgbClr val="FFFFFF"/>
              </a:highlight>
              <a:latin typeface="Calibri"/>
              <a:ea typeface="Calibri"/>
              <a:cs typeface="Calibri"/>
              <a:sym typeface="Calibri"/>
            </a:endParaRPr>
          </a:p>
          <a:p>
            <a:pPr>
              <a:lnSpc>
                <a:spcPct val="115000"/>
              </a:lnSpc>
            </a:pP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pPr marL="609585" indent="-457189">
              <a:lnSpc>
                <a:spcPct val="115000"/>
              </a:lnSpc>
              <a:buClr>
                <a:schemeClr val="dk1"/>
              </a:buClr>
              <a:buSzPts val="1800"/>
              <a:buFont typeface="Calibri"/>
              <a:buChar char="❖"/>
            </a:pPr>
            <a:r>
              <a:rPr lang="fa-IR" sz="2400">
                <a:solidFill>
                  <a:schemeClr val="dk1"/>
                </a:solidFill>
                <a:highlight>
                  <a:srgbClr val="FFFFFF"/>
                </a:highlight>
                <a:latin typeface="Calibri"/>
                <a:ea typeface="Calibri"/>
                <a:cs typeface="Calibri"/>
                <a:sym typeface="Calibri"/>
              </a:rPr>
              <a:t>Replicating a couple of your works as part of my summer project. </a:t>
            </a: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endParaRPr sz="24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8"/>
        <p:cNvGrpSpPr/>
        <p:nvPr/>
      </p:nvGrpSpPr>
      <p:grpSpPr>
        <a:xfrm>
          <a:off x="0" y="0"/>
          <a:ext cx="0" cy="0"/>
          <a:chOff x="0" y="0"/>
          <a:chExt cx="0" cy="0"/>
        </a:xfrm>
      </p:grpSpPr>
      <p:sp useBgFill="1">
        <p:nvSpPr>
          <p:cNvPr id="254" name="Rectangle 25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Google Shape;249;p30"/>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4</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06/15/2023</a:t>
            </a:r>
          </a:p>
        </p:txBody>
      </p:sp>
      <p:pic>
        <p:nvPicPr>
          <p:cNvPr id="3" name="Picture 2" descr="A blue background with white text&#10;&#10;Description automatically generated">
            <a:extLst>
              <a:ext uri="{FF2B5EF4-FFF2-40B4-BE49-F238E27FC236}">
                <a16:creationId xmlns:a16="http://schemas.microsoft.com/office/drawing/2014/main" id="{8EECC868-45F3-7467-3D77-A69DD7ACCEFE}"/>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56" name="Google Shape;256;p3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57" name="Google Shape;257;p3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58" name="Google Shape;258;p31"/>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6"/>
        <p:cNvGrpSpPr/>
        <p:nvPr/>
      </p:nvGrpSpPr>
      <p:grpSpPr>
        <a:xfrm>
          <a:off x="0" y="0"/>
          <a:ext cx="0" cy="0"/>
          <a:chOff x="0" y="0"/>
          <a:chExt cx="0" cy="0"/>
        </a:xfrm>
      </p:grpSpPr>
      <p:sp useBgFill="1">
        <p:nvSpPr>
          <p:cNvPr id="112" name="Rectangle 101">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Google Shape;97;p14"/>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1</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05/25/2023</a:t>
            </a:r>
          </a:p>
        </p:txBody>
      </p:sp>
      <p:pic>
        <p:nvPicPr>
          <p:cNvPr id="5" name="Picture 4" descr="A blue background with white text&#10;&#10;Description automatically generated">
            <a:extLst>
              <a:ext uri="{FF2B5EF4-FFF2-40B4-BE49-F238E27FC236}">
                <a16:creationId xmlns:a16="http://schemas.microsoft.com/office/drawing/2014/main" id="{FE8722C8-D85A-ACEC-4E15-FDF69E59F2CC}"/>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3"/>
        <p:cNvGrpSpPr/>
        <p:nvPr/>
      </p:nvGrpSpPr>
      <p:grpSpPr>
        <a:xfrm>
          <a:off x="0" y="0"/>
          <a:ext cx="0" cy="0"/>
          <a:chOff x="0" y="0"/>
          <a:chExt cx="0" cy="0"/>
        </a:xfrm>
      </p:grpSpPr>
      <p:sp useBgFill="1">
        <p:nvSpPr>
          <p:cNvPr id="269" name="Rectangle 26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Google Shape;264;p32"/>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5</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06/22/2023</a:t>
            </a:r>
          </a:p>
        </p:txBody>
      </p:sp>
      <p:pic>
        <p:nvPicPr>
          <p:cNvPr id="3" name="Picture 2" descr="A blue background with white text&#10;&#10;Description automatically generated">
            <a:extLst>
              <a:ext uri="{FF2B5EF4-FFF2-40B4-BE49-F238E27FC236}">
                <a16:creationId xmlns:a16="http://schemas.microsoft.com/office/drawing/2014/main" id="{F5F106A1-0E7F-F467-29B1-8CCAB2F65255}"/>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71" name="Google Shape;271;p3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72" name="Google Shape;272;p3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73" name="Google Shape;273;p33"/>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8"/>
        <p:cNvGrpSpPr/>
        <p:nvPr/>
      </p:nvGrpSpPr>
      <p:grpSpPr>
        <a:xfrm>
          <a:off x="0" y="0"/>
          <a:ext cx="0" cy="0"/>
          <a:chOff x="0" y="0"/>
          <a:chExt cx="0" cy="0"/>
        </a:xfrm>
      </p:grpSpPr>
      <p:sp useBgFill="1">
        <p:nvSpPr>
          <p:cNvPr id="284" name="Rectangle 28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Google Shape;279;p34"/>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6</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06/29/2023</a:t>
            </a:r>
          </a:p>
        </p:txBody>
      </p:sp>
      <p:pic>
        <p:nvPicPr>
          <p:cNvPr id="3" name="Picture 2" descr="A blue background with white text&#10;&#10;Description automatically generated">
            <a:extLst>
              <a:ext uri="{FF2B5EF4-FFF2-40B4-BE49-F238E27FC236}">
                <a16:creationId xmlns:a16="http://schemas.microsoft.com/office/drawing/2014/main" id="{F0BB6EA2-757C-B106-2DE3-3850884C95E3}"/>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86" name="Google Shape;286;p3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87" name="Google Shape;287;p3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88" name="Google Shape;288;p35"/>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7</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07/06/2023</a:t>
            </a:r>
          </a:p>
        </p:txBody>
      </p:sp>
      <p:pic>
        <p:nvPicPr>
          <p:cNvPr id="3" name="Picture 2" descr="A blue background with white text&#10;&#10;Description automatically generated">
            <a:extLst>
              <a:ext uri="{FF2B5EF4-FFF2-40B4-BE49-F238E27FC236}">
                <a16:creationId xmlns:a16="http://schemas.microsoft.com/office/drawing/2014/main" id="{3CD7903D-4C78-5A13-3443-AAC4227E01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GitHub</a:t>
            </a:r>
            <a:endParaRPr sz="2933" b="1">
              <a:solidFill>
                <a:srgbClr val="3530F4"/>
              </a:solidFill>
              <a:latin typeface="Lobster"/>
              <a:ea typeface="Lobster"/>
              <a:cs typeface="Lobster"/>
              <a:sym typeface="Lobster"/>
            </a:endParaRPr>
          </a:p>
        </p:txBody>
      </p:sp>
      <p:sp>
        <p:nvSpPr>
          <p:cNvPr id="301" name="Google Shape;301;p3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02" name="Google Shape;302;p3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7AD02B7-7508-4230-BD57-7A27F8E586FB}"/>
              </a:ext>
            </a:extLst>
          </p:cNvPr>
          <p:cNvPicPr>
            <a:picLocks noChangeAspect="1"/>
          </p:cNvPicPr>
          <p:nvPr/>
        </p:nvPicPr>
        <p:blipFill>
          <a:blip r:embed="rId4"/>
          <a:stretch>
            <a:fillRect/>
          </a:stretch>
        </p:blipFill>
        <p:spPr>
          <a:xfrm>
            <a:off x="751124" y="998310"/>
            <a:ext cx="10689753" cy="566685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README.md</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Folder</a:t>
            </a:r>
            <a:r>
              <a:rPr lang="en-US" sz="2933" b="1" dirty="0">
                <a:solidFill>
                  <a:srgbClr val="2626FA"/>
                </a:solidFill>
                <a:latin typeface="Times New Roman"/>
                <a:ea typeface="Times New Roman"/>
                <a:cs typeface="Times New Roman"/>
                <a:sym typeface="Times New Roman"/>
              </a:rPr>
              <a:t> PATH listing</a:t>
            </a:r>
            <a:endParaRPr sz="2933" b="1" dirty="0">
              <a:solidFill>
                <a:srgbClr val="2626FA"/>
              </a:solidFill>
              <a:latin typeface="Lobster"/>
              <a:ea typeface="Lobster"/>
              <a:cs typeface="Lobster"/>
              <a:sym typeface="Lobster"/>
            </a:endParaRPr>
          </a:p>
        </p:txBody>
      </p:sp>
      <p:sp>
        <p:nvSpPr>
          <p:cNvPr id="310" name="Google Shape;310;p3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11" name="Google Shape;311;p3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EB00FFDE-FCBB-2A22-A949-A511A1BFCC14}"/>
              </a:ext>
            </a:extLst>
          </p:cNvPr>
          <p:cNvPicPr>
            <a:picLocks noChangeAspect="1"/>
          </p:cNvPicPr>
          <p:nvPr/>
        </p:nvPicPr>
        <p:blipFill>
          <a:blip r:embed="rId4"/>
          <a:stretch>
            <a:fillRect/>
          </a:stretch>
        </p:blipFill>
        <p:spPr>
          <a:xfrm>
            <a:off x="143331" y="921869"/>
            <a:ext cx="3108639" cy="5690235"/>
          </a:xfrm>
          <a:prstGeom prst="rect">
            <a:avLst/>
          </a:prstGeom>
        </p:spPr>
      </p:pic>
      <p:pic>
        <p:nvPicPr>
          <p:cNvPr id="7" name="Picture 6">
            <a:extLst>
              <a:ext uri="{FF2B5EF4-FFF2-40B4-BE49-F238E27FC236}">
                <a16:creationId xmlns:a16="http://schemas.microsoft.com/office/drawing/2014/main" id="{3D1FF755-861A-AC51-31C2-3C29031A0422}"/>
              </a:ext>
            </a:extLst>
          </p:cNvPr>
          <p:cNvPicPr>
            <a:picLocks noChangeAspect="1"/>
          </p:cNvPicPr>
          <p:nvPr/>
        </p:nvPicPr>
        <p:blipFill>
          <a:blip r:embed="rId5"/>
          <a:stretch>
            <a:fillRect/>
          </a:stretch>
        </p:blipFill>
        <p:spPr>
          <a:xfrm>
            <a:off x="3971469" y="962148"/>
            <a:ext cx="8077200" cy="570301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4. </a:t>
            </a:r>
            <a:r>
              <a:rPr lang="fa-IR" sz="2933" b="1" dirty="0">
                <a:solidFill>
                  <a:srgbClr val="D313AA"/>
                </a:solidFill>
                <a:latin typeface="Times New Roman"/>
                <a:ea typeface="Times New Roman"/>
                <a:cs typeface="Times New Roman"/>
                <a:sym typeface="Times New Roman"/>
              </a:rPr>
              <a:t>Concepts</a:t>
            </a:r>
            <a:r>
              <a:rPr lang="en-US" sz="2933" b="1" dirty="0">
                <a:solidFill>
                  <a:srgbClr val="D313AA"/>
                </a:solidFill>
                <a:latin typeface="Times New Roman"/>
                <a:ea typeface="Times New Roman"/>
                <a:cs typeface="Times New Roman"/>
                <a:sym typeface="Times New Roman"/>
              </a:rPr>
              <a:t> _ Books _ Papers</a:t>
            </a:r>
            <a:r>
              <a:rPr lang="en-US" sz="2933" b="1" dirty="0">
                <a:latin typeface="Times New Roman"/>
                <a:ea typeface="Times New Roman"/>
                <a:cs typeface="Times New Roman"/>
                <a:sym typeface="Times New Roman"/>
              </a:rPr>
              <a:t> | </a:t>
            </a:r>
            <a:r>
              <a:rPr lang="en-US" sz="2933" b="1" dirty="0" err="1">
                <a:solidFill>
                  <a:srgbClr val="2626FA"/>
                </a:solidFill>
                <a:latin typeface="Times New Roman"/>
                <a:cs typeface="Times New Roman"/>
                <a:sym typeface="Times New Roman"/>
              </a:rPr>
              <a:t>Concepts.docs</a:t>
            </a:r>
            <a:r>
              <a:rPr lang="en-US" sz="2933" b="1" dirty="0">
                <a:solidFill>
                  <a:srgbClr val="2626FA"/>
                </a:solidFill>
                <a:latin typeface="Times New Roman"/>
                <a:cs typeface="Times New Roman"/>
                <a:sym typeface="Times New Roman"/>
              </a:rPr>
              <a:t> </a:t>
            </a:r>
            <a:endParaRPr sz="2933" b="1" dirty="0">
              <a:solidFill>
                <a:srgbClr val="2626FA"/>
              </a:solidFill>
              <a:latin typeface="Times New Roman"/>
              <a:cs typeface="Times New Roman"/>
              <a:sym typeface="Lobster"/>
            </a:endParaRPr>
          </a:p>
        </p:txBody>
      </p:sp>
      <p:sp>
        <p:nvSpPr>
          <p:cNvPr id="403" name="Google Shape;403;p4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04" name="Google Shape;404;p4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3DC00A0A-660A-893F-AB17-4BCBA1C32B8F}"/>
              </a:ext>
            </a:extLst>
          </p:cNvPr>
          <p:cNvPicPr>
            <a:picLocks noChangeAspect="1"/>
          </p:cNvPicPr>
          <p:nvPr/>
        </p:nvPicPr>
        <p:blipFill>
          <a:blip r:embed="rId4"/>
          <a:stretch>
            <a:fillRect/>
          </a:stretch>
        </p:blipFill>
        <p:spPr>
          <a:xfrm>
            <a:off x="7876465" y="921869"/>
            <a:ext cx="4196868" cy="5751500"/>
          </a:xfrm>
          <a:prstGeom prst="rect">
            <a:avLst/>
          </a:prstGeom>
        </p:spPr>
      </p:pic>
      <p:pic>
        <p:nvPicPr>
          <p:cNvPr id="4" name="Picture 3">
            <a:extLst>
              <a:ext uri="{FF2B5EF4-FFF2-40B4-BE49-F238E27FC236}">
                <a16:creationId xmlns:a16="http://schemas.microsoft.com/office/drawing/2014/main" id="{3D062613-2D0F-C59B-9BEA-57764AE1B34C}"/>
              </a:ext>
            </a:extLst>
          </p:cNvPr>
          <p:cNvPicPr>
            <a:picLocks noChangeAspect="1"/>
          </p:cNvPicPr>
          <p:nvPr/>
        </p:nvPicPr>
        <p:blipFill>
          <a:blip r:embed="rId5"/>
          <a:stretch>
            <a:fillRect/>
          </a:stretch>
        </p:blipFill>
        <p:spPr>
          <a:xfrm>
            <a:off x="143333" y="921869"/>
            <a:ext cx="6917868" cy="4884456"/>
          </a:xfrm>
          <a:prstGeom prst="rect">
            <a:avLst/>
          </a:prstGeom>
        </p:spPr>
      </p:pic>
      <p:sp>
        <p:nvSpPr>
          <p:cNvPr id="5" name="Arrow: Right 4">
            <a:extLst>
              <a:ext uri="{FF2B5EF4-FFF2-40B4-BE49-F238E27FC236}">
                <a16:creationId xmlns:a16="http://schemas.microsoft.com/office/drawing/2014/main" id="{3AED4DFB-9C35-A0E9-84E4-E0FDBC23E73A}"/>
              </a:ext>
            </a:extLst>
          </p:cNvPr>
          <p:cNvSpPr/>
          <p:nvPr/>
        </p:nvSpPr>
        <p:spPr>
          <a:xfrm>
            <a:off x="541867" y="989601"/>
            <a:ext cx="7239000"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Data provided by Talha</a:t>
            </a:r>
            <a:endParaRPr sz="2933" b="1" dirty="0">
              <a:solidFill>
                <a:srgbClr val="2626FA"/>
              </a:solidFill>
              <a:latin typeface="Lobster"/>
              <a:ea typeface="Lobster"/>
              <a:cs typeface="Lobster"/>
              <a:sym typeface="Lobster"/>
            </a:endParaRPr>
          </a:p>
        </p:txBody>
      </p:sp>
      <p:sp>
        <p:nvSpPr>
          <p:cNvPr id="320" name="Google Shape;320;p3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21" name="Google Shape;321;p3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pic>
        <p:nvPicPr>
          <p:cNvPr id="322" name="Google Shape;322;p39"/>
          <p:cNvPicPr preferRelativeResize="0"/>
          <p:nvPr/>
        </p:nvPicPr>
        <p:blipFill rotWithShape="1">
          <a:blip r:embed="rId4">
            <a:alphaModFix/>
          </a:blip>
          <a:srcRect r="48130"/>
          <a:stretch/>
        </p:blipFill>
        <p:spPr>
          <a:xfrm>
            <a:off x="2780487" y="1025785"/>
            <a:ext cx="2582333" cy="5665649"/>
          </a:xfrm>
          <a:prstGeom prst="rect">
            <a:avLst/>
          </a:prstGeom>
          <a:noFill/>
          <a:ln>
            <a:noFill/>
          </a:ln>
        </p:spPr>
      </p:pic>
      <p:pic>
        <p:nvPicPr>
          <p:cNvPr id="323" name="Google Shape;323;p39"/>
          <p:cNvPicPr preferRelativeResize="0"/>
          <p:nvPr/>
        </p:nvPicPr>
        <p:blipFill>
          <a:blip r:embed="rId5">
            <a:alphaModFix/>
          </a:blip>
          <a:stretch>
            <a:fillRect/>
          </a:stretch>
        </p:blipFill>
        <p:spPr>
          <a:xfrm>
            <a:off x="9421853" y="1076585"/>
            <a:ext cx="2651475" cy="5665649"/>
          </a:xfrm>
          <a:prstGeom prst="rect">
            <a:avLst/>
          </a:prstGeom>
          <a:noFill/>
          <a:ln>
            <a:noFill/>
          </a:ln>
        </p:spPr>
      </p:pic>
      <p:pic>
        <p:nvPicPr>
          <p:cNvPr id="324" name="Google Shape;324;p39"/>
          <p:cNvPicPr preferRelativeResize="0"/>
          <p:nvPr/>
        </p:nvPicPr>
        <p:blipFill>
          <a:blip r:embed="rId6">
            <a:alphaModFix/>
          </a:blip>
          <a:stretch>
            <a:fillRect/>
          </a:stretch>
        </p:blipFill>
        <p:spPr>
          <a:xfrm>
            <a:off x="5523687" y="1076585"/>
            <a:ext cx="3556099" cy="5665649"/>
          </a:xfrm>
          <a:prstGeom prst="rect">
            <a:avLst/>
          </a:prstGeom>
          <a:noFill/>
          <a:ln>
            <a:noFill/>
          </a:ln>
        </p:spPr>
      </p:pic>
      <p:pic>
        <p:nvPicPr>
          <p:cNvPr id="2" name="Picture 1">
            <a:extLst>
              <a:ext uri="{FF2B5EF4-FFF2-40B4-BE49-F238E27FC236}">
                <a16:creationId xmlns:a16="http://schemas.microsoft.com/office/drawing/2014/main" id="{79F26B72-98E6-884F-5DD8-521800237F77}"/>
              </a:ext>
            </a:extLst>
          </p:cNvPr>
          <p:cNvPicPr>
            <a:picLocks noChangeAspect="1"/>
          </p:cNvPicPr>
          <p:nvPr/>
        </p:nvPicPr>
        <p:blipFill>
          <a:blip r:embed="rId7"/>
          <a:stretch>
            <a:fillRect/>
          </a:stretch>
        </p:blipFill>
        <p:spPr>
          <a:xfrm>
            <a:off x="143333" y="921869"/>
            <a:ext cx="2451735" cy="4487799"/>
          </a:xfrm>
          <a:prstGeom prst="rect">
            <a:avLst/>
          </a:prstGeom>
        </p:spPr>
      </p:pic>
      <p:sp>
        <p:nvSpPr>
          <p:cNvPr id="3" name="Arrow: Right 2">
            <a:extLst>
              <a:ext uri="{FF2B5EF4-FFF2-40B4-BE49-F238E27FC236}">
                <a16:creationId xmlns:a16="http://schemas.microsoft.com/office/drawing/2014/main" id="{F09D9B9A-670D-FA8F-6B6A-8816B53C50FB}"/>
              </a:ext>
            </a:extLst>
          </p:cNvPr>
          <p:cNvSpPr/>
          <p:nvPr/>
        </p:nvSpPr>
        <p:spPr>
          <a:xfrm>
            <a:off x="728134" y="3911133"/>
            <a:ext cx="2005685"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GIC data exploration</a:t>
            </a:r>
            <a:endParaRPr sz="2933" b="1" dirty="0">
              <a:solidFill>
                <a:srgbClr val="2626FA"/>
              </a:solidFill>
              <a:latin typeface="Lobster"/>
              <a:ea typeface="Lobster"/>
              <a:cs typeface="Lobster"/>
              <a:sym typeface="Lobster"/>
            </a:endParaRPr>
          </a:p>
        </p:txBody>
      </p:sp>
      <p:sp>
        <p:nvSpPr>
          <p:cNvPr id="342" name="Google Shape;342;p4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43" name="Google Shape;343;p4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C6C6DEEB-C2E9-FEAB-0688-8484D7A0A243}"/>
              </a:ext>
            </a:extLst>
          </p:cNvPr>
          <p:cNvPicPr>
            <a:picLocks noChangeAspect="1"/>
          </p:cNvPicPr>
          <p:nvPr/>
        </p:nvPicPr>
        <p:blipFill>
          <a:blip r:embed="rId4"/>
          <a:stretch>
            <a:fillRect/>
          </a:stretch>
        </p:blipFill>
        <p:spPr>
          <a:xfrm>
            <a:off x="5300134" y="927596"/>
            <a:ext cx="4809668" cy="5814504"/>
          </a:xfrm>
          <a:prstGeom prst="rect">
            <a:avLst/>
          </a:prstGeom>
        </p:spPr>
      </p:pic>
      <p:pic>
        <p:nvPicPr>
          <p:cNvPr id="4" name="Picture 3">
            <a:extLst>
              <a:ext uri="{FF2B5EF4-FFF2-40B4-BE49-F238E27FC236}">
                <a16:creationId xmlns:a16="http://schemas.microsoft.com/office/drawing/2014/main" id="{E2F24613-AA35-12A5-8EB4-873F7C00E41A}"/>
              </a:ext>
            </a:extLst>
          </p:cNvPr>
          <p:cNvPicPr>
            <a:picLocks noChangeAspect="1"/>
          </p:cNvPicPr>
          <p:nvPr/>
        </p:nvPicPr>
        <p:blipFill>
          <a:blip r:embed="rId5"/>
          <a:stretch>
            <a:fillRect/>
          </a:stretch>
        </p:blipFill>
        <p:spPr>
          <a:xfrm>
            <a:off x="143333" y="921869"/>
            <a:ext cx="3184068" cy="5828305"/>
          </a:xfrm>
          <a:prstGeom prst="rect">
            <a:avLst/>
          </a:prstGeom>
        </p:spPr>
      </p:pic>
      <p:sp>
        <p:nvSpPr>
          <p:cNvPr id="5" name="Arrow: Right 4">
            <a:extLst>
              <a:ext uri="{FF2B5EF4-FFF2-40B4-BE49-F238E27FC236}">
                <a16:creationId xmlns:a16="http://schemas.microsoft.com/office/drawing/2014/main" id="{C83E660E-7A6F-F580-8B45-BA427FE8A6F0}"/>
              </a:ext>
            </a:extLst>
          </p:cNvPr>
          <p:cNvSpPr/>
          <p:nvPr/>
        </p:nvSpPr>
        <p:spPr>
          <a:xfrm>
            <a:off x="863600" y="5041067"/>
            <a:ext cx="3098800"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Arrow: Right 5">
            <a:extLst>
              <a:ext uri="{FF2B5EF4-FFF2-40B4-BE49-F238E27FC236}">
                <a16:creationId xmlns:a16="http://schemas.microsoft.com/office/drawing/2014/main" id="{1F102305-8241-CB47-7335-AFB89F6CD6BA}"/>
              </a:ext>
            </a:extLst>
          </p:cNvPr>
          <p:cNvSpPr/>
          <p:nvPr/>
        </p:nvSpPr>
        <p:spPr>
          <a:xfrm>
            <a:off x="7416799" y="2091267"/>
            <a:ext cx="4656532" cy="474133"/>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rPr>
              <a:t>Next slide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04" name="Google Shape;104;p1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105" name="Google Shape;105;p15"/>
          <p:cNvSpPr txBox="1"/>
          <p:nvPr/>
        </p:nvSpPr>
        <p:spPr>
          <a:xfrm>
            <a:off x="1219033" y="1643733"/>
            <a:ext cx="9571200" cy="5786159"/>
          </a:xfrm>
          <a:prstGeom prst="rect">
            <a:avLst/>
          </a:prstGeom>
          <a:noFill/>
          <a:ln>
            <a:noFill/>
          </a:ln>
        </p:spPr>
        <p:txBody>
          <a:bodyPr spcFirstLastPara="1" wrap="square" lIns="121900" tIns="121900" rIns="121900" bIns="121900" anchor="t" anchorCtr="0">
            <a:spAutoFit/>
          </a:bodyPr>
          <a:lstStyle/>
          <a:p>
            <a:r>
              <a:rPr lang="fa-IR" sz="2400">
                <a:latin typeface="Calibri"/>
                <a:ea typeface="Calibri"/>
                <a:cs typeface="Calibri"/>
                <a:sym typeface="Calibri"/>
              </a:rPr>
              <a:t>1. System Set-up and Files management</a:t>
            </a:r>
            <a:endParaRPr sz="2400">
              <a:latin typeface="Calibri"/>
              <a:ea typeface="Calibri"/>
              <a:cs typeface="Calibri"/>
              <a:sym typeface="Calibri"/>
            </a:endParaRPr>
          </a:p>
          <a:p>
            <a:endParaRPr sz="2400">
              <a:latin typeface="Calibri"/>
              <a:ea typeface="Calibri"/>
              <a:cs typeface="Calibri"/>
              <a:sym typeface="Calibri"/>
            </a:endParaRPr>
          </a:p>
          <a:p>
            <a:endParaRPr sz="2400">
              <a:latin typeface="Calibri"/>
              <a:ea typeface="Calibri"/>
              <a:cs typeface="Calibri"/>
              <a:sym typeface="Calibri"/>
            </a:endParaRPr>
          </a:p>
          <a:p>
            <a:pPr>
              <a:buClr>
                <a:schemeClr val="dk1"/>
              </a:buClr>
              <a:buSzPts val="1100"/>
            </a:pPr>
            <a:r>
              <a:rPr lang="fa-IR" sz="2400">
                <a:latin typeface="Calibri"/>
                <a:ea typeface="Calibri"/>
                <a:cs typeface="Calibri"/>
                <a:sym typeface="Calibri"/>
              </a:rPr>
              <a:t>2. Literature Review and Idea Generation</a:t>
            </a: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r>
              <a:rPr lang="fa-IR" sz="2400">
                <a:latin typeface="Calibri"/>
                <a:ea typeface="Calibri"/>
                <a:cs typeface="Calibri"/>
                <a:sym typeface="Calibri"/>
              </a:rPr>
              <a:t>3. Discussion with Talha</a:t>
            </a: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r>
              <a:rPr lang="fa-IR" sz="2400">
                <a:latin typeface="Calibri"/>
                <a:ea typeface="Calibri"/>
                <a:cs typeface="Calibri"/>
                <a:sym typeface="Calibri"/>
              </a:rPr>
              <a:t>4. Data Acquisition</a:t>
            </a: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r>
              <a:rPr lang="fa-IR" sz="2400">
                <a:latin typeface="Calibri"/>
                <a:ea typeface="Calibri"/>
                <a:cs typeface="Calibri"/>
                <a:sym typeface="Calibri"/>
              </a:rPr>
              <a:t>5. Need for Additional Suggestions</a:t>
            </a: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endParaRPr sz="2400">
              <a:latin typeface="Calibri"/>
              <a:ea typeface="Calibri"/>
              <a:cs typeface="Calibri"/>
              <a:sym typeface="Calibri"/>
            </a:endParaRPr>
          </a:p>
        </p:txBody>
      </p:sp>
      <p:sp>
        <p:nvSpPr>
          <p:cNvPr id="106" name="Google Shape;106;p1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Tasks</a:t>
            </a:r>
            <a:endParaRPr sz="2933" b="1">
              <a:solidFill>
                <a:srgbClr val="3530F4"/>
              </a:solidFill>
              <a:latin typeface="Lobster"/>
              <a:ea typeface="Lobster"/>
              <a:cs typeface="Lobster"/>
              <a:sym typeface="Lobste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Data acquisition method</a:t>
            </a:r>
            <a:r>
              <a:rPr lang="en-US" sz="2933" b="1" dirty="0">
                <a:solidFill>
                  <a:srgbClr val="2626FA"/>
                </a:solidFill>
                <a:latin typeface="Times New Roman"/>
                <a:ea typeface="Times New Roman"/>
                <a:cs typeface="Times New Roman"/>
                <a:sym typeface="Times New Roman"/>
              </a:rPr>
              <a:t> </a:t>
            </a:r>
            <a:r>
              <a:rPr lang="en-US" sz="2933" b="1" dirty="0">
                <a:latin typeface="Times New Roman"/>
                <a:ea typeface="Times New Roman"/>
                <a:cs typeface="Times New Roman"/>
                <a:sym typeface="Times New Roman"/>
              </a:rPr>
              <a:t>(Thanks Talha)</a:t>
            </a:r>
            <a:endParaRPr sz="2933" b="1" dirty="0">
              <a:latin typeface="Lobster"/>
              <a:ea typeface="Lobster"/>
              <a:cs typeface="Lobster"/>
              <a:sym typeface="Lobster"/>
            </a:endParaRPr>
          </a:p>
        </p:txBody>
      </p:sp>
      <p:sp>
        <p:nvSpPr>
          <p:cNvPr id="331" name="Google Shape;331;p4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32" name="Google Shape;332;p4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pic>
        <p:nvPicPr>
          <p:cNvPr id="333" name="Google Shape;333;p40"/>
          <p:cNvPicPr preferRelativeResize="0"/>
          <p:nvPr/>
        </p:nvPicPr>
        <p:blipFill>
          <a:blip r:embed="rId4">
            <a:alphaModFix/>
          </a:blip>
          <a:stretch>
            <a:fillRect/>
          </a:stretch>
        </p:blipFill>
        <p:spPr>
          <a:xfrm>
            <a:off x="2903469" y="871633"/>
            <a:ext cx="2406700" cy="5923467"/>
          </a:xfrm>
          <a:prstGeom prst="rect">
            <a:avLst/>
          </a:prstGeom>
          <a:noFill/>
          <a:ln>
            <a:noFill/>
          </a:ln>
        </p:spPr>
      </p:pic>
      <p:pic>
        <p:nvPicPr>
          <p:cNvPr id="334" name="Google Shape;334;p40"/>
          <p:cNvPicPr preferRelativeResize="0"/>
          <p:nvPr/>
        </p:nvPicPr>
        <p:blipFill rotWithShape="1">
          <a:blip r:embed="rId5">
            <a:alphaModFix/>
          </a:blip>
          <a:srcRect r="10926"/>
          <a:stretch/>
        </p:blipFill>
        <p:spPr>
          <a:xfrm>
            <a:off x="5420236" y="989151"/>
            <a:ext cx="2140499" cy="5665651"/>
          </a:xfrm>
          <a:prstGeom prst="rect">
            <a:avLst/>
          </a:prstGeom>
          <a:noFill/>
          <a:ln>
            <a:noFill/>
          </a:ln>
        </p:spPr>
      </p:pic>
      <p:pic>
        <p:nvPicPr>
          <p:cNvPr id="335" name="Google Shape;335;p40"/>
          <p:cNvPicPr preferRelativeResize="0"/>
          <p:nvPr/>
        </p:nvPicPr>
        <p:blipFill>
          <a:blip r:embed="rId6">
            <a:alphaModFix/>
          </a:blip>
          <a:stretch>
            <a:fillRect/>
          </a:stretch>
        </p:blipFill>
        <p:spPr>
          <a:xfrm>
            <a:off x="7603384" y="1000533"/>
            <a:ext cx="4429965" cy="5665648"/>
          </a:xfrm>
          <a:prstGeom prst="rect">
            <a:avLst/>
          </a:prstGeom>
          <a:noFill/>
          <a:ln>
            <a:noFill/>
          </a:ln>
        </p:spPr>
      </p:pic>
      <p:pic>
        <p:nvPicPr>
          <p:cNvPr id="4" name="Picture 3">
            <a:extLst>
              <a:ext uri="{FF2B5EF4-FFF2-40B4-BE49-F238E27FC236}">
                <a16:creationId xmlns:a16="http://schemas.microsoft.com/office/drawing/2014/main" id="{5417DDE1-1E92-C65B-8925-FF1C13E5B008}"/>
              </a:ext>
            </a:extLst>
          </p:cNvPr>
          <p:cNvPicPr>
            <a:picLocks noChangeAspect="1"/>
          </p:cNvPicPr>
          <p:nvPr/>
        </p:nvPicPr>
        <p:blipFill rotWithShape="1">
          <a:blip r:embed="rId7"/>
          <a:srcRect l="43317"/>
          <a:stretch/>
        </p:blipFill>
        <p:spPr>
          <a:xfrm>
            <a:off x="143332" y="927596"/>
            <a:ext cx="2726267" cy="5814504"/>
          </a:xfrm>
          <a:prstGeom prst="rect">
            <a:avLst/>
          </a:prstGeom>
        </p:spPr>
      </p:pic>
      <p:sp>
        <p:nvSpPr>
          <p:cNvPr id="3" name="Arrow: Right 2">
            <a:extLst>
              <a:ext uri="{FF2B5EF4-FFF2-40B4-BE49-F238E27FC236}">
                <a16:creationId xmlns:a16="http://schemas.microsoft.com/office/drawing/2014/main" id="{BAE3864D-E8F5-F8C5-C546-5AED0D0DE608}"/>
              </a:ext>
            </a:extLst>
          </p:cNvPr>
          <p:cNvSpPr/>
          <p:nvPr/>
        </p:nvSpPr>
        <p:spPr>
          <a:xfrm>
            <a:off x="279402" y="2082800"/>
            <a:ext cx="2590197" cy="533400"/>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3. Data</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Solar wind data</a:t>
            </a:r>
            <a:endParaRPr sz="2933" b="1" dirty="0">
              <a:solidFill>
                <a:srgbClr val="2626FA"/>
              </a:solidFill>
              <a:latin typeface="Lobster"/>
              <a:ea typeface="Lobster"/>
              <a:cs typeface="Lobster"/>
              <a:sym typeface="Lobster"/>
            </a:endParaRPr>
          </a:p>
        </p:txBody>
      </p:sp>
      <p:sp>
        <p:nvSpPr>
          <p:cNvPr id="351" name="Google Shape;351;p4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52" name="Google Shape;352;p4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7</a:t>
            </a:r>
            <a:endParaRPr sz="2933" b="1" dirty="0">
              <a:solidFill>
                <a:schemeClr val="dk1"/>
              </a:solidFill>
              <a:latin typeface="Arial"/>
              <a:ea typeface="Arial"/>
              <a:cs typeface="Arial"/>
              <a:sym typeface="Arial"/>
            </a:endParaRPr>
          </a:p>
        </p:txBody>
      </p:sp>
      <p:pic>
        <p:nvPicPr>
          <p:cNvPr id="353" name="Google Shape;353;p42"/>
          <p:cNvPicPr preferRelativeResize="0"/>
          <p:nvPr/>
        </p:nvPicPr>
        <p:blipFill>
          <a:blip r:embed="rId4">
            <a:alphaModFix/>
          </a:blip>
          <a:stretch>
            <a:fillRect/>
          </a:stretch>
        </p:blipFill>
        <p:spPr>
          <a:xfrm>
            <a:off x="143334" y="1979200"/>
            <a:ext cx="4881644" cy="4747432"/>
          </a:xfrm>
          <a:prstGeom prst="rect">
            <a:avLst/>
          </a:prstGeom>
          <a:noFill/>
          <a:ln>
            <a:noFill/>
          </a:ln>
        </p:spPr>
      </p:pic>
      <p:pic>
        <p:nvPicPr>
          <p:cNvPr id="354" name="Google Shape;354;p42"/>
          <p:cNvPicPr preferRelativeResize="0"/>
          <p:nvPr/>
        </p:nvPicPr>
        <p:blipFill>
          <a:blip r:embed="rId5">
            <a:alphaModFix/>
          </a:blip>
          <a:stretch>
            <a:fillRect/>
          </a:stretch>
        </p:blipFill>
        <p:spPr>
          <a:xfrm>
            <a:off x="9140393" y="2105637"/>
            <a:ext cx="2932943" cy="4620967"/>
          </a:xfrm>
          <a:prstGeom prst="rect">
            <a:avLst/>
          </a:prstGeom>
          <a:noFill/>
          <a:ln>
            <a:noFill/>
          </a:ln>
        </p:spPr>
      </p:pic>
      <p:pic>
        <p:nvPicPr>
          <p:cNvPr id="355" name="Google Shape;355;p42"/>
          <p:cNvPicPr preferRelativeResize="0"/>
          <p:nvPr/>
        </p:nvPicPr>
        <p:blipFill>
          <a:blip r:embed="rId6">
            <a:alphaModFix/>
          </a:blip>
          <a:stretch>
            <a:fillRect/>
          </a:stretch>
        </p:blipFill>
        <p:spPr>
          <a:xfrm>
            <a:off x="143333" y="912400"/>
            <a:ext cx="9626600" cy="1066800"/>
          </a:xfrm>
          <a:prstGeom prst="rect">
            <a:avLst/>
          </a:prstGeom>
          <a:noFill/>
          <a:ln>
            <a:noFill/>
          </a:ln>
        </p:spPr>
      </p:pic>
      <p:sp>
        <p:nvSpPr>
          <p:cNvPr id="356" name="Google Shape;356;p42"/>
          <p:cNvSpPr/>
          <p:nvPr/>
        </p:nvSpPr>
        <p:spPr>
          <a:xfrm>
            <a:off x="8714333" y="1517367"/>
            <a:ext cx="1055600" cy="3856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7" name="Google Shape;357;p42"/>
          <p:cNvSpPr/>
          <p:nvPr/>
        </p:nvSpPr>
        <p:spPr>
          <a:xfrm>
            <a:off x="2148567" y="1031700"/>
            <a:ext cx="310800" cy="5128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3. Data</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SuperMAG</a:t>
            </a:r>
            <a:endParaRPr sz="2933" b="1" dirty="0">
              <a:solidFill>
                <a:srgbClr val="2626FA"/>
              </a:solidFill>
              <a:latin typeface="Lobster"/>
              <a:ea typeface="Lobster"/>
              <a:cs typeface="Lobster"/>
              <a:sym typeface="Lobster"/>
            </a:endParaRPr>
          </a:p>
        </p:txBody>
      </p:sp>
      <p:sp>
        <p:nvSpPr>
          <p:cNvPr id="364" name="Google Shape;364;p4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65" name="Google Shape;365;p4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8</a:t>
            </a:r>
            <a:endParaRPr sz="2933" b="1" dirty="0">
              <a:solidFill>
                <a:schemeClr val="dk1"/>
              </a:solidFill>
              <a:latin typeface="Arial"/>
              <a:ea typeface="Arial"/>
              <a:cs typeface="Arial"/>
              <a:sym typeface="Arial"/>
            </a:endParaRPr>
          </a:p>
        </p:txBody>
      </p:sp>
      <p:pic>
        <p:nvPicPr>
          <p:cNvPr id="366" name="Google Shape;366;p43"/>
          <p:cNvPicPr preferRelativeResize="0"/>
          <p:nvPr/>
        </p:nvPicPr>
        <p:blipFill>
          <a:blip r:embed="rId4">
            <a:alphaModFix/>
          </a:blip>
          <a:stretch>
            <a:fillRect/>
          </a:stretch>
        </p:blipFill>
        <p:spPr>
          <a:xfrm>
            <a:off x="203201" y="989151"/>
            <a:ext cx="11785599" cy="1652508"/>
          </a:xfrm>
          <a:prstGeom prst="rect">
            <a:avLst/>
          </a:prstGeom>
          <a:noFill/>
          <a:ln>
            <a:noFill/>
          </a:ln>
        </p:spPr>
      </p:pic>
      <p:pic>
        <p:nvPicPr>
          <p:cNvPr id="367" name="Google Shape;367;p43"/>
          <p:cNvPicPr preferRelativeResize="0"/>
          <p:nvPr/>
        </p:nvPicPr>
        <p:blipFill>
          <a:blip r:embed="rId5">
            <a:alphaModFix/>
          </a:blip>
          <a:stretch>
            <a:fillRect/>
          </a:stretch>
        </p:blipFill>
        <p:spPr>
          <a:xfrm>
            <a:off x="203201" y="2844859"/>
            <a:ext cx="3469116" cy="3809941"/>
          </a:xfrm>
          <a:prstGeom prst="rect">
            <a:avLst/>
          </a:prstGeom>
          <a:noFill/>
          <a:ln>
            <a:noFill/>
          </a:ln>
        </p:spPr>
      </p:pic>
      <p:pic>
        <p:nvPicPr>
          <p:cNvPr id="368" name="Google Shape;368;p43"/>
          <p:cNvPicPr preferRelativeResize="0"/>
          <p:nvPr/>
        </p:nvPicPr>
        <p:blipFill>
          <a:blip r:embed="rId6">
            <a:alphaModFix/>
          </a:blip>
          <a:stretch>
            <a:fillRect/>
          </a:stretch>
        </p:blipFill>
        <p:spPr>
          <a:xfrm>
            <a:off x="3875516" y="2844859"/>
            <a:ext cx="5105400" cy="2717800"/>
          </a:xfrm>
          <a:prstGeom prst="rect">
            <a:avLst/>
          </a:prstGeom>
          <a:noFill/>
          <a:ln>
            <a:noFill/>
          </a:ln>
        </p:spPr>
      </p:pic>
      <p:sp>
        <p:nvSpPr>
          <p:cNvPr id="369" name="Google Shape;369;p43"/>
          <p:cNvSpPr/>
          <p:nvPr/>
        </p:nvSpPr>
        <p:spPr>
          <a:xfrm>
            <a:off x="2099200" y="12745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0" name="Google Shape;370;p43"/>
          <p:cNvSpPr/>
          <p:nvPr/>
        </p:nvSpPr>
        <p:spPr>
          <a:xfrm>
            <a:off x="2099200" y="18841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1" name="Google Shape;371;p43"/>
          <p:cNvSpPr/>
          <p:nvPr/>
        </p:nvSpPr>
        <p:spPr>
          <a:xfrm>
            <a:off x="2810400" y="12745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2" name="Google Shape;372;p43"/>
          <p:cNvSpPr/>
          <p:nvPr/>
        </p:nvSpPr>
        <p:spPr>
          <a:xfrm>
            <a:off x="2810400" y="18841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3" name="Google Shape;373;p43"/>
          <p:cNvSpPr/>
          <p:nvPr/>
        </p:nvSpPr>
        <p:spPr>
          <a:xfrm>
            <a:off x="11026233" y="1527100"/>
            <a:ext cx="913200" cy="9812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4" name="Google Shape;374;p43"/>
          <p:cNvSpPr/>
          <p:nvPr/>
        </p:nvSpPr>
        <p:spPr>
          <a:xfrm>
            <a:off x="4012833" y="5470933"/>
            <a:ext cx="7926800" cy="1183600"/>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spcBef>
                <a:spcPts val="1333"/>
              </a:spcBef>
            </a:pPr>
            <a:r>
              <a:rPr lang="fa-IR" sz="2400" b="1" dirty="0">
                <a:solidFill>
                  <a:schemeClr val="dk1"/>
                </a:solidFill>
                <a:latin typeface="Calibri"/>
                <a:ea typeface="Calibri"/>
                <a:cs typeface="Calibri"/>
                <a:sym typeface="Calibri"/>
              </a:rPr>
              <a:t>Dealing with missing values</a:t>
            </a:r>
            <a:r>
              <a:rPr lang="fa-IR"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a:p>
            <a:pPr>
              <a:spcBef>
                <a:spcPts val="1333"/>
              </a:spcBef>
              <a:buClr>
                <a:schemeClr val="dk1"/>
              </a:buClr>
              <a:buSzPts val="1100"/>
            </a:pPr>
            <a:r>
              <a:rPr lang="fa-IR" sz="2400" dirty="0">
                <a:solidFill>
                  <a:schemeClr val="dk1"/>
                </a:solidFill>
                <a:latin typeface="Calibri"/>
                <a:ea typeface="Calibri"/>
                <a:cs typeface="Calibri"/>
                <a:sym typeface="Calibri"/>
              </a:rPr>
              <a:t>As the data is time-series data, it would be better not to drop missing values. Instead</a:t>
            </a:r>
            <a:r>
              <a:rPr lang="en-US" sz="2400" dirty="0">
                <a:solidFill>
                  <a:schemeClr val="dk1"/>
                </a:solidFill>
                <a:latin typeface="Calibri"/>
                <a:ea typeface="Calibri"/>
                <a:cs typeface="Calibri"/>
                <a:sym typeface="Calibri"/>
              </a:rPr>
              <a:t>,</a:t>
            </a:r>
            <a:r>
              <a:rPr lang="fa-IR" sz="2400" dirty="0">
                <a:solidFill>
                  <a:schemeClr val="dk1"/>
                </a:solidFill>
                <a:latin typeface="Calibri"/>
                <a:ea typeface="Calibri"/>
                <a:cs typeface="Calibri"/>
                <a:sym typeface="Calibri"/>
              </a:rPr>
              <a:t> we can fill NAs with median</a:t>
            </a:r>
            <a:r>
              <a:rPr lang="en-US" sz="2400" dirty="0">
                <a:solidFill>
                  <a:schemeClr val="dk1"/>
                </a:solidFill>
                <a:latin typeface="Calibri"/>
                <a:ea typeface="Calibri"/>
                <a:cs typeface="Calibri"/>
                <a:sym typeface="Calibri"/>
              </a:rPr>
              <a:t> or miss forest.</a:t>
            </a:r>
            <a:endParaRPr sz="2400" dirty="0">
              <a:solidFill>
                <a:schemeClr val="dk1"/>
              </a:solidFill>
              <a:latin typeface="Calibri"/>
              <a:ea typeface="Calibri"/>
              <a:cs typeface="Calibri"/>
              <a:sym typeface="Calibri"/>
            </a:endParaRPr>
          </a:p>
          <a:p>
            <a:endParaRPr sz="2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4"/>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Conflict</a:t>
            </a:r>
            <a:r>
              <a:rPr lang="en-US" sz="2933" b="1" dirty="0">
                <a:latin typeface="Times New Roman"/>
                <a:ea typeface="Times New Roman"/>
                <a:cs typeface="Times New Roman"/>
                <a:sym typeface="Times New Roman"/>
              </a:rPr>
              <a:t> | </a:t>
            </a:r>
            <a:r>
              <a:rPr lang="en-US" sz="2933" b="1" dirty="0">
                <a:solidFill>
                  <a:srgbClr val="2626FA"/>
                </a:solidFill>
                <a:latin typeface="Times New Roman"/>
                <a:ea typeface="Times New Roman"/>
                <a:cs typeface="Times New Roman"/>
                <a:sym typeface="Times New Roman"/>
              </a:rPr>
              <a:t>all years</a:t>
            </a:r>
            <a:r>
              <a:rPr lang="en-US" sz="2933" b="1" dirty="0">
                <a:latin typeface="Times New Roman"/>
                <a:ea typeface="Times New Roman"/>
                <a:cs typeface="Times New Roman"/>
                <a:sym typeface="Times New Roman"/>
              </a:rPr>
              <a:t> vs. </a:t>
            </a:r>
            <a:r>
              <a:rPr lang="en-US" sz="2933" b="1" dirty="0">
                <a:solidFill>
                  <a:srgbClr val="2626FA"/>
                </a:solidFill>
                <a:latin typeface="Times New Roman"/>
                <a:ea typeface="Times New Roman"/>
                <a:cs typeface="Times New Roman"/>
                <a:sym typeface="Times New Roman"/>
              </a:rPr>
              <a:t>year by year</a:t>
            </a:r>
            <a:endParaRPr sz="2933" b="1" dirty="0">
              <a:solidFill>
                <a:srgbClr val="2626FA"/>
              </a:solidFill>
              <a:latin typeface="Lobster"/>
              <a:ea typeface="Lobster"/>
              <a:cs typeface="Lobster"/>
              <a:sym typeface="Lobster"/>
            </a:endParaRPr>
          </a:p>
        </p:txBody>
      </p:sp>
      <p:sp>
        <p:nvSpPr>
          <p:cNvPr id="381" name="Google Shape;381;p44"/>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82" name="Google Shape;382;p44"/>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9</a:t>
            </a:r>
            <a:endParaRPr sz="2933" b="1" dirty="0">
              <a:solidFill>
                <a:schemeClr val="dk1"/>
              </a:solidFill>
              <a:latin typeface="Arial"/>
              <a:ea typeface="Arial"/>
              <a:cs typeface="Arial"/>
              <a:sym typeface="Arial"/>
            </a:endParaRPr>
          </a:p>
        </p:txBody>
      </p:sp>
      <p:pic>
        <p:nvPicPr>
          <p:cNvPr id="383" name="Google Shape;383;p44"/>
          <p:cNvPicPr preferRelativeResize="0"/>
          <p:nvPr/>
        </p:nvPicPr>
        <p:blipFill>
          <a:blip r:embed="rId4">
            <a:alphaModFix/>
          </a:blip>
          <a:stretch>
            <a:fillRect/>
          </a:stretch>
        </p:blipFill>
        <p:spPr>
          <a:xfrm>
            <a:off x="143334" y="3626300"/>
            <a:ext cx="11929999" cy="3092933"/>
          </a:xfrm>
          <a:prstGeom prst="rect">
            <a:avLst/>
          </a:prstGeom>
          <a:noFill/>
          <a:ln>
            <a:noFill/>
          </a:ln>
        </p:spPr>
      </p:pic>
      <p:sp>
        <p:nvSpPr>
          <p:cNvPr id="384" name="Google Shape;384;p44"/>
          <p:cNvSpPr/>
          <p:nvPr/>
        </p:nvSpPr>
        <p:spPr>
          <a:xfrm>
            <a:off x="2753033" y="3943367"/>
            <a:ext cx="890400" cy="27348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5" name="Picture 4">
            <a:extLst>
              <a:ext uri="{FF2B5EF4-FFF2-40B4-BE49-F238E27FC236}">
                <a16:creationId xmlns:a16="http://schemas.microsoft.com/office/drawing/2014/main" id="{E971B53F-1CB6-21CC-D53E-EEB4354F8BA4}"/>
              </a:ext>
            </a:extLst>
          </p:cNvPr>
          <p:cNvPicPr>
            <a:picLocks noChangeAspect="1"/>
          </p:cNvPicPr>
          <p:nvPr/>
        </p:nvPicPr>
        <p:blipFill>
          <a:blip r:embed="rId5"/>
          <a:stretch>
            <a:fillRect/>
          </a:stretch>
        </p:blipFill>
        <p:spPr>
          <a:xfrm>
            <a:off x="6482721" y="871602"/>
            <a:ext cx="5590612" cy="2734801"/>
          </a:xfrm>
          <a:prstGeom prst="rect">
            <a:avLst/>
          </a:prstGeom>
        </p:spPr>
      </p:pic>
      <p:sp>
        <p:nvSpPr>
          <p:cNvPr id="6" name="Rectangle: Rounded Corners 5">
            <a:extLst>
              <a:ext uri="{FF2B5EF4-FFF2-40B4-BE49-F238E27FC236}">
                <a16:creationId xmlns:a16="http://schemas.microsoft.com/office/drawing/2014/main" id="{F2FD60A5-9C71-6014-8C4C-8C9992103E7F}"/>
              </a:ext>
            </a:extLst>
          </p:cNvPr>
          <p:cNvSpPr/>
          <p:nvPr/>
        </p:nvSpPr>
        <p:spPr>
          <a:xfrm>
            <a:off x="9652000" y="871602"/>
            <a:ext cx="1219200" cy="36453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Rounded Corners 6">
            <a:extLst>
              <a:ext uri="{FF2B5EF4-FFF2-40B4-BE49-F238E27FC236}">
                <a16:creationId xmlns:a16="http://schemas.microsoft.com/office/drawing/2014/main" id="{51F23A86-C634-D87C-5CE5-990E0D072252}"/>
              </a:ext>
            </a:extLst>
          </p:cNvPr>
          <p:cNvSpPr/>
          <p:nvPr/>
        </p:nvSpPr>
        <p:spPr>
          <a:xfrm>
            <a:off x="10938799" y="871602"/>
            <a:ext cx="1066935" cy="35310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Rounded Corners 7">
            <a:extLst>
              <a:ext uri="{FF2B5EF4-FFF2-40B4-BE49-F238E27FC236}">
                <a16:creationId xmlns:a16="http://schemas.microsoft.com/office/drawing/2014/main" id="{C2056CCF-CBD7-6DB3-77F2-969DDADC9220}"/>
              </a:ext>
            </a:extLst>
          </p:cNvPr>
          <p:cNvSpPr/>
          <p:nvPr/>
        </p:nvSpPr>
        <p:spPr>
          <a:xfrm>
            <a:off x="880534" y="1693333"/>
            <a:ext cx="4461933" cy="1020600"/>
          </a:xfrm>
          <a:prstGeom prst="roundRect">
            <a:avLst/>
          </a:prstGeom>
          <a:solidFill>
            <a:srgbClr val="FFF0D1"/>
          </a:solid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80990" indent="-380990">
              <a:buFont typeface="Arial" panose="020B0604020202020204" pitchFamily="34" charset="0"/>
              <a:buChar char="•"/>
            </a:pPr>
            <a:r>
              <a:rPr lang="en-US" sz="2133" dirty="0">
                <a:solidFill>
                  <a:schemeClr val="tx1"/>
                </a:solidFill>
              </a:rPr>
              <a:t>Large downloads: all years</a:t>
            </a:r>
          </a:p>
          <a:p>
            <a:endParaRPr lang="en-US" sz="2133" dirty="0">
              <a:solidFill>
                <a:schemeClr val="tx1"/>
              </a:solidFill>
            </a:endParaRPr>
          </a:p>
          <a:p>
            <a:pPr marL="380990" indent="-380990">
              <a:buFont typeface="Arial" panose="020B0604020202020204" pitchFamily="34" charset="0"/>
              <a:buChar char="•"/>
            </a:pPr>
            <a:r>
              <a:rPr lang="en-US" sz="2133" dirty="0">
                <a:solidFill>
                  <a:schemeClr val="tx1"/>
                </a:solidFill>
              </a:rPr>
              <a:t>Data downloads: year by year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Data issue example</a:t>
            </a:r>
            <a:endParaRPr sz="2933" b="1">
              <a:solidFill>
                <a:srgbClr val="3530F4"/>
              </a:solidFill>
              <a:latin typeface="Lobster"/>
              <a:ea typeface="Lobster"/>
              <a:cs typeface="Lobster"/>
              <a:sym typeface="Lobster"/>
            </a:endParaRPr>
          </a:p>
        </p:txBody>
      </p:sp>
      <p:sp>
        <p:nvSpPr>
          <p:cNvPr id="391" name="Google Shape;391;p4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92" name="Google Shape;392;p4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9</a:t>
            </a:r>
            <a:endParaRPr sz="2933" b="1">
              <a:solidFill>
                <a:schemeClr val="dk1"/>
              </a:solidFill>
              <a:latin typeface="Arial"/>
              <a:ea typeface="Arial"/>
              <a:cs typeface="Arial"/>
              <a:sym typeface="Arial"/>
            </a:endParaRPr>
          </a:p>
        </p:txBody>
      </p:sp>
      <p:pic>
        <p:nvPicPr>
          <p:cNvPr id="393" name="Google Shape;393;p45"/>
          <p:cNvPicPr preferRelativeResize="0"/>
          <p:nvPr/>
        </p:nvPicPr>
        <p:blipFill>
          <a:blip r:embed="rId4">
            <a:alphaModFix/>
          </a:blip>
          <a:stretch>
            <a:fillRect/>
          </a:stretch>
        </p:blipFill>
        <p:spPr>
          <a:xfrm>
            <a:off x="143333" y="2259101"/>
            <a:ext cx="6799643" cy="4481433"/>
          </a:xfrm>
          <a:prstGeom prst="rect">
            <a:avLst/>
          </a:prstGeom>
          <a:noFill/>
          <a:ln>
            <a:noFill/>
          </a:ln>
        </p:spPr>
      </p:pic>
      <p:pic>
        <p:nvPicPr>
          <p:cNvPr id="394" name="Google Shape;394;p45"/>
          <p:cNvPicPr preferRelativeResize="0"/>
          <p:nvPr/>
        </p:nvPicPr>
        <p:blipFill>
          <a:blip r:embed="rId5">
            <a:alphaModFix/>
          </a:blip>
          <a:stretch>
            <a:fillRect/>
          </a:stretch>
        </p:blipFill>
        <p:spPr>
          <a:xfrm>
            <a:off x="143334" y="871634"/>
            <a:ext cx="11929999" cy="1387463"/>
          </a:xfrm>
          <a:prstGeom prst="rect">
            <a:avLst/>
          </a:prstGeom>
          <a:noFill/>
          <a:ln>
            <a:noFill/>
          </a:ln>
        </p:spPr>
      </p:pic>
      <p:sp>
        <p:nvSpPr>
          <p:cNvPr id="395" name="Google Shape;395;p45"/>
          <p:cNvSpPr/>
          <p:nvPr/>
        </p:nvSpPr>
        <p:spPr>
          <a:xfrm>
            <a:off x="4183367" y="1268733"/>
            <a:ext cx="557200" cy="240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6" name="Google Shape;396;p45"/>
          <p:cNvSpPr/>
          <p:nvPr/>
        </p:nvSpPr>
        <p:spPr>
          <a:xfrm>
            <a:off x="186033" y="4283700"/>
            <a:ext cx="5206000" cy="240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High Fidelity </a:t>
            </a:r>
            <a:r>
              <a:rPr lang="fa-IR" sz="2933" b="1">
                <a:latin typeface="Times New Roman"/>
                <a:ea typeface="Times New Roman"/>
                <a:cs typeface="Times New Roman"/>
                <a:sym typeface="Times New Roman"/>
              </a:rPr>
              <a:t>vs.</a:t>
            </a:r>
            <a:r>
              <a:rPr lang="fa-IR" sz="2933" b="1">
                <a:solidFill>
                  <a:srgbClr val="D313AA"/>
                </a:solidFill>
                <a:latin typeface="Times New Roman"/>
                <a:ea typeface="Times New Roman"/>
                <a:cs typeface="Times New Roman"/>
                <a:sym typeface="Times New Roman"/>
              </a:rPr>
              <a:t> Low Fidelity </a:t>
            </a:r>
            <a:r>
              <a:rPr lang="fa-IR" sz="2933" b="1">
                <a:latin typeface="Times New Roman"/>
                <a:ea typeface="Times New Roman"/>
                <a:cs typeface="Times New Roman"/>
                <a:sym typeface="Times New Roman"/>
              </a:rPr>
              <a:t>|</a:t>
            </a:r>
            <a:r>
              <a:rPr lang="fa-IR" sz="2933" b="1">
                <a:solidFill>
                  <a:srgbClr val="D313AA"/>
                </a:solidFill>
                <a:latin typeface="Times New Roman"/>
                <a:ea typeface="Times New Roman"/>
                <a:cs typeface="Times New Roman"/>
                <a:sym typeface="Times New Roman"/>
              </a:rPr>
              <a:t> </a:t>
            </a:r>
            <a:r>
              <a:rPr lang="fa-IR" sz="2933" b="1">
                <a:solidFill>
                  <a:srgbClr val="0000FF"/>
                </a:solidFill>
                <a:latin typeface="Times New Roman"/>
                <a:ea typeface="Times New Roman"/>
                <a:cs typeface="Times New Roman"/>
                <a:sym typeface="Times New Roman"/>
              </a:rPr>
              <a:t>Question?</a:t>
            </a:r>
            <a:endParaRPr sz="2933" b="1">
              <a:solidFill>
                <a:srgbClr val="0000FF"/>
              </a:solidFill>
              <a:latin typeface="Lobster"/>
              <a:ea typeface="Lobster"/>
              <a:cs typeface="Lobster"/>
              <a:sym typeface="Lobster"/>
            </a:endParaRPr>
          </a:p>
        </p:txBody>
      </p:sp>
      <p:sp>
        <p:nvSpPr>
          <p:cNvPr id="412" name="Google Shape;412;p4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13" name="Google Shape;413;p4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10</a:t>
            </a:r>
            <a:endParaRPr sz="2933" b="1" dirty="0">
              <a:solidFill>
                <a:schemeClr val="dk1"/>
              </a:solidFill>
              <a:latin typeface="Arial"/>
              <a:ea typeface="Arial"/>
              <a:cs typeface="Arial"/>
              <a:sym typeface="Arial"/>
            </a:endParaRPr>
          </a:p>
        </p:txBody>
      </p:sp>
      <p:pic>
        <p:nvPicPr>
          <p:cNvPr id="414" name="Google Shape;414;p47"/>
          <p:cNvPicPr preferRelativeResize="0"/>
          <p:nvPr/>
        </p:nvPicPr>
        <p:blipFill>
          <a:blip r:embed="rId4">
            <a:alphaModFix/>
          </a:blip>
          <a:stretch>
            <a:fillRect/>
          </a:stretch>
        </p:blipFill>
        <p:spPr>
          <a:xfrm>
            <a:off x="143334" y="871633"/>
            <a:ext cx="9219105" cy="5877467"/>
          </a:xfrm>
          <a:prstGeom prst="rect">
            <a:avLst/>
          </a:prstGeom>
          <a:noFill/>
          <a:ln>
            <a:noFill/>
          </a:ln>
        </p:spPr>
      </p:pic>
      <p:sp>
        <p:nvSpPr>
          <p:cNvPr id="415" name="Google Shape;415;p47"/>
          <p:cNvSpPr/>
          <p:nvPr/>
        </p:nvSpPr>
        <p:spPr>
          <a:xfrm>
            <a:off x="214300" y="1997400"/>
            <a:ext cx="1877600" cy="385600"/>
          </a:xfrm>
          <a:prstGeom prst="roundRect">
            <a:avLst>
              <a:gd name="adj" fmla="val 16667"/>
            </a:avLst>
          </a:prstGeom>
          <a:noFill/>
          <a:ln w="762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 name="Rectangle: Rounded Corners 4">
            <a:extLst>
              <a:ext uri="{FF2B5EF4-FFF2-40B4-BE49-F238E27FC236}">
                <a16:creationId xmlns:a16="http://schemas.microsoft.com/office/drawing/2014/main" id="{FA488F7B-79EB-3285-2A0D-CE89B9D5605C}"/>
              </a:ext>
            </a:extLst>
          </p:cNvPr>
          <p:cNvSpPr/>
          <p:nvPr/>
        </p:nvSpPr>
        <p:spPr>
          <a:xfrm>
            <a:off x="9558867" y="1896534"/>
            <a:ext cx="2418832" cy="2175933"/>
          </a:xfrm>
          <a:prstGeom prst="roundRect">
            <a:avLst/>
          </a:prstGeom>
          <a:solidFill>
            <a:srgbClr val="FFF0D1"/>
          </a:solid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133" dirty="0">
                <a:solidFill>
                  <a:schemeClr val="tx1"/>
                </a:solidFill>
              </a:rPr>
              <a:t>Thanks, Talha.</a:t>
            </a:r>
          </a:p>
          <a:p>
            <a:endParaRPr lang="en-US" sz="2133" dirty="0">
              <a:solidFill>
                <a:schemeClr val="tx1"/>
              </a:solidFill>
            </a:endParaRPr>
          </a:p>
          <a:p>
            <a:r>
              <a:rPr lang="en-US" sz="2133" dirty="0">
                <a:solidFill>
                  <a:schemeClr val="tx1"/>
                </a:solidFill>
              </a:rPr>
              <a:t>Answer: </a:t>
            </a:r>
          </a:p>
          <a:p>
            <a:r>
              <a:rPr lang="en-US" sz="2133" dirty="0">
                <a:solidFill>
                  <a:schemeClr val="tx1"/>
                </a:solidFill>
              </a:rPr>
              <a:t>Low Fidelity</a:t>
            </a:r>
          </a:p>
          <a:p>
            <a:endParaRPr lang="en-US" sz="2133" dirty="0">
              <a:solidFill>
                <a:schemeClr val="tx1"/>
              </a:solidFill>
            </a:endParaRPr>
          </a:p>
          <a:p>
            <a:r>
              <a:rPr lang="en-US" sz="2133" dirty="0">
                <a:solidFill>
                  <a:schemeClr val="tx1"/>
                </a:solidFill>
              </a:rPr>
              <a:t>Reason: 1-min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dirty="0">
                <a:solidFill>
                  <a:srgbClr val="D313AA"/>
                </a:solidFill>
                <a:latin typeface="Times New Roman"/>
                <a:ea typeface="Times New Roman"/>
                <a:cs typeface="Times New Roman"/>
                <a:sym typeface="Times New Roman"/>
              </a:rPr>
              <a:t>Suggestion</a:t>
            </a:r>
            <a:r>
              <a:rPr lang="en-US" sz="2933" b="1" dirty="0">
                <a:solidFill>
                  <a:srgbClr val="D313AA"/>
                </a:solidFill>
                <a:latin typeface="Times New Roman"/>
                <a:ea typeface="Times New Roman"/>
                <a:cs typeface="Times New Roman"/>
                <a:sym typeface="Times New Roman"/>
              </a:rPr>
              <a:t>s</a:t>
            </a:r>
            <a:endParaRPr sz="2933" b="1" dirty="0">
              <a:solidFill>
                <a:srgbClr val="3530F4"/>
              </a:solidFill>
              <a:latin typeface="Lobster"/>
              <a:ea typeface="Lobster"/>
              <a:cs typeface="Lobster"/>
              <a:sym typeface="Lobster"/>
            </a:endParaRPr>
          </a:p>
        </p:txBody>
      </p:sp>
      <p:sp>
        <p:nvSpPr>
          <p:cNvPr id="422" name="Google Shape;422;p4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23" name="Google Shape;423;p4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11</a:t>
            </a:r>
            <a:endParaRPr sz="2933" b="1" dirty="0">
              <a:solidFill>
                <a:schemeClr val="dk1"/>
              </a:solidFill>
              <a:latin typeface="Arial"/>
              <a:ea typeface="Arial"/>
              <a:cs typeface="Arial"/>
              <a:sym typeface="Arial"/>
            </a:endParaRPr>
          </a:p>
        </p:txBody>
      </p:sp>
      <p:pic>
        <p:nvPicPr>
          <p:cNvPr id="424" name="Google Shape;424;p48"/>
          <p:cNvPicPr preferRelativeResize="0"/>
          <p:nvPr/>
        </p:nvPicPr>
        <p:blipFill>
          <a:blip r:embed="rId4">
            <a:alphaModFix/>
          </a:blip>
          <a:stretch>
            <a:fillRect/>
          </a:stretch>
        </p:blipFill>
        <p:spPr>
          <a:xfrm>
            <a:off x="143332" y="1711017"/>
            <a:ext cx="5029067" cy="1868217"/>
          </a:xfrm>
          <a:prstGeom prst="rect">
            <a:avLst/>
          </a:prstGeom>
          <a:noFill/>
          <a:ln>
            <a:noFill/>
          </a:ln>
        </p:spPr>
      </p:pic>
      <p:sp>
        <p:nvSpPr>
          <p:cNvPr id="425" name="Google Shape;425;p48"/>
          <p:cNvSpPr/>
          <p:nvPr/>
        </p:nvSpPr>
        <p:spPr>
          <a:xfrm>
            <a:off x="5274733" y="1566334"/>
            <a:ext cx="6578600" cy="1868217"/>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fa-IR" sz="1600" dirty="0"/>
              <a:t>Improve </a:t>
            </a:r>
            <a:r>
              <a:rPr lang="en-US" sz="1600" dirty="0"/>
              <a:t>the </a:t>
            </a:r>
            <a:r>
              <a:rPr lang="fa-IR" sz="1600" dirty="0"/>
              <a:t>model </a:t>
            </a:r>
            <a:r>
              <a:rPr lang="en-US" sz="1600" dirty="0"/>
              <a:t>including</a:t>
            </a:r>
            <a:r>
              <a:rPr lang="fa-IR" sz="1600" dirty="0"/>
              <a:t> adjustments of input parameters.</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Increased time history cadence</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Comparison to additional time series techniques</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More ground station</a:t>
            </a:r>
            <a:endParaRPr sz="1600" dirty="0"/>
          </a:p>
        </p:txBody>
      </p:sp>
      <p:pic>
        <p:nvPicPr>
          <p:cNvPr id="426" name="Google Shape;426;p48"/>
          <p:cNvPicPr preferRelativeResize="0"/>
          <p:nvPr/>
        </p:nvPicPr>
        <p:blipFill>
          <a:blip r:embed="rId5">
            <a:alphaModFix/>
          </a:blip>
          <a:stretch>
            <a:fillRect/>
          </a:stretch>
        </p:blipFill>
        <p:spPr>
          <a:xfrm>
            <a:off x="143333" y="4978400"/>
            <a:ext cx="5580135" cy="1364000"/>
          </a:xfrm>
          <a:prstGeom prst="rect">
            <a:avLst/>
          </a:prstGeom>
          <a:noFill/>
          <a:ln>
            <a:noFill/>
          </a:ln>
        </p:spPr>
      </p:pic>
      <p:sp>
        <p:nvSpPr>
          <p:cNvPr id="427" name="Google Shape;427;p48"/>
          <p:cNvSpPr/>
          <p:nvPr/>
        </p:nvSpPr>
        <p:spPr>
          <a:xfrm>
            <a:off x="6899733" y="5089734"/>
            <a:ext cx="4348800"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fa-IR" sz="1600" dirty="0"/>
              <a:t>Hyper-parameter tuning process</a:t>
            </a:r>
            <a:endParaRPr sz="1600" dirty="0"/>
          </a:p>
          <a:p>
            <a:pPr marL="609585"/>
            <a:endParaRPr sz="1600" dirty="0"/>
          </a:p>
          <a:p>
            <a:pPr marL="567252" indent="-380990">
              <a:buSzPts val="1400"/>
              <a:buFont typeface="Arial" panose="020B0604020202020204" pitchFamily="34" charset="0"/>
              <a:buChar char="•"/>
            </a:pPr>
            <a:r>
              <a:rPr lang="fa-IR" sz="1600" dirty="0"/>
              <a:t>Real</a:t>
            </a:r>
            <a:r>
              <a:rPr lang="en-US" sz="1600" dirty="0"/>
              <a:t>-</a:t>
            </a:r>
            <a:r>
              <a:rPr lang="fa-IR" sz="1600" dirty="0"/>
              <a:t>time forecasting</a:t>
            </a:r>
            <a:endParaRPr sz="16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dirty="0">
                <a:solidFill>
                  <a:srgbClr val="D313AA"/>
                </a:solidFill>
                <a:latin typeface="Times New Roman"/>
                <a:ea typeface="Times New Roman"/>
                <a:cs typeface="Times New Roman"/>
                <a:sym typeface="Times New Roman"/>
              </a:rPr>
              <a:t>My Suggestion</a:t>
            </a:r>
            <a:r>
              <a:rPr lang="en-US" sz="2933" b="1" dirty="0">
                <a:solidFill>
                  <a:srgbClr val="D313AA"/>
                </a:solidFill>
                <a:latin typeface="Times New Roman"/>
                <a:ea typeface="Times New Roman"/>
                <a:cs typeface="Times New Roman"/>
                <a:sym typeface="Times New Roman"/>
              </a:rPr>
              <a:t>s</a:t>
            </a:r>
            <a:endParaRPr sz="2933" b="1" dirty="0">
              <a:solidFill>
                <a:srgbClr val="3530F4"/>
              </a:solidFill>
              <a:latin typeface="Lobster"/>
              <a:ea typeface="Lobster"/>
              <a:cs typeface="Lobster"/>
              <a:sym typeface="Lobster"/>
            </a:endParaRPr>
          </a:p>
        </p:txBody>
      </p:sp>
      <p:sp>
        <p:nvSpPr>
          <p:cNvPr id="434" name="Google Shape;434;p4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35" name="Google Shape;435;p4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12</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663B02E3-D535-A4CC-165A-E4ADFE5EE53B}"/>
              </a:ext>
            </a:extLst>
          </p:cNvPr>
          <p:cNvSpPr txBox="1"/>
          <p:nvPr/>
        </p:nvSpPr>
        <p:spPr>
          <a:xfrm>
            <a:off x="143333" y="1752600"/>
            <a:ext cx="7070333" cy="3539046"/>
          </a:xfrm>
          <a:prstGeom prst="rect">
            <a:avLst/>
          </a:prstGeom>
          <a:noFill/>
        </p:spPr>
        <p:txBody>
          <a:bodyPr wrap="none" rtlCol="0">
            <a:spAutoFit/>
          </a:bodyPr>
          <a:lstStyle/>
          <a:p>
            <a:pPr marL="567252" indent="-380990">
              <a:buSzPts val="1400"/>
              <a:buFont typeface="Arial" panose="020B0604020202020204" pitchFamily="34" charset="0"/>
              <a:buChar char="•"/>
            </a:pPr>
            <a:r>
              <a:rPr lang="en-US" sz="3733" dirty="0">
                <a:solidFill>
                  <a:schemeClr val="dk1"/>
                </a:solidFill>
              </a:rPr>
              <a:t>Hyper-parameter tuning process</a:t>
            </a:r>
          </a:p>
          <a:p>
            <a:pPr marL="609585"/>
            <a:endParaRPr lang="en-US" sz="3733" dirty="0"/>
          </a:p>
          <a:p>
            <a:pPr marL="567252" indent="-380990">
              <a:buSzPts val="1400"/>
              <a:buFont typeface="Arial" panose="020B0604020202020204" pitchFamily="34" charset="0"/>
              <a:buChar char="•"/>
            </a:pPr>
            <a:r>
              <a:rPr lang="en-US" sz="3733" dirty="0"/>
              <a:t>ARIMA</a:t>
            </a:r>
          </a:p>
          <a:p>
            <a:pPr marL="990575" indent="-380990">
              <a:buFont typeface="Arial" panose="020B0604020202020204" pitchFamily="34" charset="0"/>
              <a:buChar char="•"/>
            </a:pPr>
            <a:endParaRPr lang="en-US" sz="3733" dirty="0"/>
          </a:p>
          <a:p>
            <a:pPr marL="567252" indent="-380990">
              <a:buSzPts val="1400"/>
              <a:buFont typeface="Arial" panose="020B0604020202020204" pitchFamily="34" charset="0"/>
              <a:buChar char="•"/>
            </a:pPr>
            <a:r>
              <a:rPr lang="en-US" sz="3733" dirty="0"/>
              <a:t>Other DL models</a:t>
            </a:r>
          </a:p>
          <a:p>
            <a:endParaRPr lang="en-US" sz="3733"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Final data</a:t>
            </a:r>
            <a:r>
              <a:rPr lang="en-US" sz="2933" b="1" dirty="0">
                <a:latin typeface="Times New Roman"/>
                <a:ea typeface="Times New Roman"/>
                <a:cs typeface="Times New Roman"/>
                <a:sym typeface="Times New Roman"/>
              </a:rPr>
              <a:t> | </a:t>
            </a:r>
            <a:r>
              <a:rPr lang="en-US" sz="2933" b="1" dirty="0">
                <a:solidFill>
                  <a:srgbClr val="2626FA"/>
                </a:solidFill>
                <a:latin typeface="Times New Roman"/>
                <a:ea typeface="Times New Roman"/>
                <a:cs typeface="Times New Roman"/>
                <a:sym typeface="Times New Roman"/>
              </a:rPr>
              <a:t>Responses?</a:t>
            </a:r>
            <a:endParaRPr sz="2933" b="1" dirty="0">
              <a:solidFill>
                <a:srgbClr val="2626FA"/>
              </a:solidFill>
              <a:latin typeface="Lobster"/>
              <a:ea typeface="Lobster"/>
              <a:cs typeface="Lobster"/>
              <a:sym typeface="Lobster"/>
            </a:endParaRPr>
          </a:p>
        </p:txBody>
      </p:sp>
      <p:sp>
        <p:nvSpPr>
          <p:cNvPr id="443" name="Google Shape;443;p5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44" name="Google Shape;444;p5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13</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4527FD31-28D5-0FC1-2E71-444AB532E644}"/>
              </a:ext>
            </a:extLst>
          </p:cNvPr>
          <p:cNvPicPr>
            <a:picLocks noChangeAspect="1"/>
          </p:cNvPicPr>
          <p:nvPr/>
        </p:nvPicPr>
        <p:blipFill>
          <a:blip r:embed="rId4"/>
          <a:stretch>
            <a:fillRect/>
          </a:stretch>
        </p:blipFill>
        <p:spPr>
          <a:xfrm>
            <a:off x="143332" y="1208616"/>
            <a:ext cx="11847584" cy="598645"/>
          </a:xfrm>
          <a:prstGeom prst="rect">
            <a:avLst/>
          </a:prstGeom>
        </p:spPr>
      </p:pic>
      <p:pic>
        <p:nvPicPr>
          <p:cNvPr id="5" name="Picture 4">
            <a:extLst>
              <a:ext uri="{FF2B5EF4-FFF2-40B4-BE49-F238E27FC236}">
                <a16:creationId xmlns:a16="http://schemas.microsoft.com/office/drawing/2014/main" id="{DF844AFD-8866-2873-C946-AA3C43037BBD}"/>
              </a:ext>
            </a:extLst>
          </p:cNvPr>
          <p:cNvPicPr>
            <a:picLocks noChangeAspect="1"/>
          </p:cNvPicPr>
          <p:nvPr/>
        </p:nvPicPr>
        <p:blipFill>
          <a:blip r:embed="rId5"/>
          <a:stretch>
            <a:fillRect/>
          </a:stretch>
        </p:blipFill>
        <p:spPr>
          <a:xfrm>
            <a:off x="143333" y="2584373"/>
            <a:ext cx="11930000" cy="1652952"/>
          </a:xfrm>
          <a:prstGeom prst="rect">
            <a:avLst/>
          </a:prstGeom>
        </p:spPr>
      </p:pic>
      <p:pic>
        <p:nvPicPr>
          <p:cNvPr id="7" name="Picture 6">
            <a:extLst>
              <a:ext uri="{FF2B5EF4-FFF2-40B4-BE49-F238E27FC236}">
                <a16:creationId xmlns:a16="http://schemas.microsoft.com/office/drawing/2014/main" id="{3AD56F00-C049-6741-A17E-A9F63AA15AF6}"/>
              </a:ext>
            </a:extLst>
          </p:cNvPr>
          <p:cNvPicPr>
            <a:picLocks noChangeAspect="1"/>
          </p:cNvPicPr>
          <p:nvPr/>
        </p:nvPicPr>
        <p:blipFill>
          <a:blip r:embed="rId6"/>
          <a:stretch>
            <a:fillRect/>
          </a:stretch>
        </p:blipFill>
        <p:spPr>
          <a:xfrm>
            <a:off x="118668" y="4813892"/>
            <a:ext cx="11954665" cy="1638457"/>
          </a:xfrm>
          <a:prstGeom prst="rect">
            <a:avLst/>
          </a:prstGeom>
        </p:spPr>
      </p:pic>
      <p:sp>
        <p:nvSpPr>
          <p:cNvPr id="8" name="Rectangle: Rounded Corners 7">
            <a:extLst>
              <a:ext uri="{FF2B5EF4-FFF2-40B4-BE49-F238E27FC236}">
                <a16:creationId xmlns:a16="http://schemas.microsoft.com/office/drawing/2014/main" id="{D8E8E016-6AF0-4846-8FD2-09767F0A7315}"/>
              </a:ext>
            </a:extLst>
          </p:cNvPr>
          <p:cNvSpPr/>
          <p:nvPr/>
        </p:nvSpPr>
        <p:spPr>
          <a:xfrm>
            <a:off x="10676467" y="1355546"/>
            <a:ext cx="1024467" cy="337788"/>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Rounded Corners 9">
            <a:extLst>
              <a:ext uri="{FF2B5EF4-FFF2-40B4-BE49-F238E27FC236}">
                <a16:creationId xmlns:a16="http://schemas.microsoft.com/office/drawing/2014/main" id="{BFB34D37-B5E0-C6FB-2984-647FF4E2378D}"/>
              </a:ext>
            </a:extLst>
          </p:cNvPr>
          <p:cNvSpPr/>
          <p:nvPr/>
        </p:nvSpPr>
        <p:spPr>
          <a:xfrm>
            <a:off x="11446933" y="3064596"/>
            <a:ext cx="626399" cy="245872"/>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Rectangle: Rounded Corners 10">
            <a:extLst>
              <a:ext uri="{FF2B5EF4-FFF2-40B4-BE49-F238E27FC236}">
                <a16:creationId xmlns:a16="http://schemas.microsoft.com/office/drawing/2014/main" id="{1468F34B-4AAB-3C53-5924-E6D7A9AEC1A7}"/>
              </a:ext>
            </a:extLst>
          </p:cNvPr>
          <p:cNvSpPr/>
          <p:nvPr/>
        </p:nvSpPr>
        <p:spPr>
          <a:xfrm>
            <a:off x="11463866" y="5350596"/>
            <a:ext cx="626399" cy="245872"/>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8</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07/13/2023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70028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System Set-up </a:t>
            </a:r>
            <a:r>
              <a:rPr lang="fa-IR" sz="2933" b="1">
                <a:latin typeface="Times New Roman"/>
                <a:ea typeface="Times New Roman"/>
                <a:cs typeface="Times New Roman"/>
                <a:sym typeface="Times New Roman"/>
              </a:rPr>
              <a:t>and</a:t>
            </a:r>
            <a:r>
              <a:rPr lang="fa-IR" sz="2933" b="1">
                <a:solidFill>
                  <a:srgbClr val="D313AA"/>
                </a:solidFill>
                <a:latin typeface="Times New Roman"/>
                <a:ea typeface="Times New Roman"/>
                <a:cs typeface="Times New Roman"/>
                <a:sym typeface="Times New Roman"/>
              </a:rPr>
              <a:t> Files Management</a:t>
            </a:r>
            <a:endParaRPr sz="2933" b="1">
              <a:solidFill>
                <a:srgbClr val="3530F4"/>
              </a:solidFill>
              <a:latin typeface="Lobster"/>
              <a:ea typeface="Lobster"/>
              <a:cs typeface="Lobster"/>
              <a:sym typeface="Lobster"/>
            </a:endParaRPr>
          </a:p>
        </p:txBody>
      </p:sp>
      <p:sp>
        <p:nvSpPr>
          <p:cNvPr id="113" name="Google Shape;113;p1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14" name="Google Shape;114;p1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15" name="Google Shape;115;p16"/>
          <p:cNvPicPr preferRelativeResize="0"/>
          <p:nvPr/>
        </p:nvPicPr>
        <p:blipFill>
          <a:blip r:embed="rId4">
            <a:alphaModFix/>
          </a:blip>
          <a:stretch>
            <a:fillRect/>
          </a:stretch>
        </p:blipFill>
        <p:spPr>
          <a:xfrm>
            <a:off x="143333" y="1257648"/>
            <a:ext cx="11930000" cy="545712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Final data</a:t>
            </a:r>
            <a:r>
              <a:rPr lang="en-US" sz="2933" b="1" dirty="0">
                <a:latin typeface="Times New Roman"/>
                <a:ea typeface="Times New Roman"/>
                <a:cs typeface="Times New Roman"/>
                <a:sym typeface="Times New Roman"/>
              </a:rPr>
              <a:t> | </a:t>
            </a:r>
            <a:r>
              <a:rPr lang="en-US" sz="2933" b="1" dirty="0">
                <a:solidFill>
                  <a:srgbClr val="2626FA"/>
                </a:solidFill>
                <a:latin typeface="Times New Roman"/>
                <a:cs typeface="Times New Roman"/>
                <a:sym typeface="Times New Roman"/>
              </a:rPr>
              <a:t>2</a:t>
            </a:r>
            <a:r>
              <a:rPr lang="en-US" sz="2933" b="1" dirty="0">
                <a:latin typeface="Times New Roman"/>
                <a:ea typeface="Times New Roman"/>
                <a:cs typeface="Times New Roman"/>
                <a:sym typeface="Times New Roman"/>
              </a:rPr>
              <a:t> </a:t>
            </a:r>
            <a:r>
              <a:rPr lang="en-US" sz="2933" b="1" dirty="0">
                <a:solidFill>
                  <a:srgbClr val="2626FA"/>
                </a:solidFill>
                <a:latin typeface="Times New Roman"/>
                <a:ea typeface="Times New Roman"/>
                <a:cs typeface="Times New Roman"/>
                <a:sym typeface="Times New Roman"/>
              </a:rPr>
              <a:t>Responses</a:t>
            </a:r>
            <a:endParaRPr sz="2933" b="1" dirty="0">
              <a:solidFill>
                <a:srgbClr val="2626FA"/>
              </a:solidFill>
              <a:latin typeface="Lobster"/>
              <a:ea typeface="Lobster"/>
              <a:cs typeface="Lobster"/>
              <a:sym typeface="Lobster"/>
            </a:endParaRPr>
          </a:p>
        </p:txBody>
      </p:sp>
      <p:sp>
        <p:nvSpPr>
          <p:cNvPr id="443" name="Google Shape;443;p5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44" name="Google Shape;444;p5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a:t>
            </a:r>
            <a:endParaRPr sz="2933" b="1" dirty="0">
              <a:solidFill>
                <a:schemeClr val="dk1"/>
              </a:solidFill>
              <a:latin typeface="Arial"/>
              <a:ea typeface="Arial"/>
              <a:cs typeface="Arial"/>
              <a:sym typeface="Arial"/>
            </a:endParaRPr>
          </a:p>
        </p:txBody>
      </p:sp>
      <p:pic>
        <p:nvPicPr>
          <p:cNvPr id="9" name="Picture 8">
            <a:extLst>
              <a:ext uri="{FF2B5EF4-FFF2-40B4-BE49-F238E27FC236}">
                <a16:creationId xmlns:a16="http://schemas.microsoft.com/office/drawing/2014/main" id="{CAD3E428-7285-C973-0BAD-69BD78C0C7A6}"/>
              </a:ext>
            </a:extLst>
          </p:cNvPr>
          <p:cNvPicPr>
            <a:picLocks noChangeAspect="1"/>
          </p:cNvPicPr>
          <p:nvPr/>
        </p:nvPicPr>
        <p:blipFill>
          <a:blip r:embed="rId4"/>
          <a:stretch>
            <a:fillRect/>
          </a:stretch>
        </p:blipFill>
        <p:spPr>
          <a:xfrm>
            <a:off x="143330" y="3113081"/>
            <a:ext cx="11930001" cy="3629019"/>
          </a:xfrm>
          <a:prstGeom prst="rect">
            <a:avLst/>
          </a:prstGeom>
        </p:spPr>
      </p:pic>
      <p:sp>
        <p:nvSpPr>
          <p:cNvPr id="12" name="Google Shape;427;p48">
            <a:extLst>
              <a:ext uri="{FF2B5EF4-FFF2-40B4-BE49-F238E27FC236}">
                <a16:creationId xmlns:a16="http://schemas.microsoft.com/office/drawing/2014/main" id="{7479935D-1A3B-C4A7-7511-894F89AF7E1B}"/>
              </a:ext>
            </a:extLst>
          </p:cNvPr>
          <p:cNvSpPr/>
          <p:nvPr/>
        </p:nvSpPr>
        <p:spPr>
          <a:xfrm>
            <a:off x="143329" y="1220314"/>
            <a:ext cx="362471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en-US" sz="1600" dirty="0"/>
              <a:t>multi-class classifications</a:t>
            </a:r>
          </a:p>
          <a:p>
            <a:pPr marL="609585"/>
            <a:endParaRPr sz="1600" dirty="0"/>
          </a:p>
          <a:p>
            <a:pPr marL="567252" indent="-380990">
              <a:buSzPts val="1400"/>
              <a:buFont typeface="Arial" panose="020B0604020202020204" pitchFamily="34" charset="0"/>
              <a:buChar char="•"/>
            </a:pPr>
            <a:r>
              <a:rPr lang="en-US" sz="1600" dirty="0"/>
              <a:t>multi-label classifications</a:t>
            </a:r>
          </a:p>
        </p:txBody>
      </p:sp>
      <p:pic>
        <p:nvPicPr>
          <p:cNvPr id="13" name="Picture 12">
            <a:extLst>
              <a:ext uri="{FF2B5EF4-FFF2-40B4-BE49-F238E27FC236}">
                <a16:creationId xmlns:a16="http://schemas.microsoft.com/office/drawing/2014/main" id="{46FFCD1C-627F-4A23-3682-97D90AC549BD}"/>
              </a:ext>
            </a:extLst>
          </p:cNvPr>
          <p:cNvPicPr>
            <a:picLocks noChangeAspect="1"/>
          </p:cNvPicPr>
          <p:nvPr/>
        </p:nvPicPr>
        <p:blipFill rotWithShape="1">
          <a:blip r:embed="rId5"/>
          <a:srcRect l="-2" r="20965"/>
          <a:stretch/>
        </p:blipFill>
        <p:spPr>
          <a:xfrm>
            <a:off x="8490575" y="1026825"/>
            <a:ext cx="3558096" cy="1530881"/>
          </a:xfrm>
          <a:prstGeom prst="rect">
            <a:avLst/>
          </a:prstGeom>
        </p:spPr>
      </p:pic>
      <p:sp>
        <p:nvSpPr>
          <p:cNvPr id="14" name="Rectangle: Rounded Corners 13">
            <a:extLst>
              <a:ext uri="{FF2B5EF4-FFF2-40B4-BE49-F238E27FC236}">
                <a16:creationId xmlns:a16="http://schemas.microsoft.com/office/drawing/2014/main" id="{C0835A34-FB12-C82E-502A-358EBA4CD200}"/>
              </a:ext>
            </a:extLst>
          </p:cNvPr>
          <p:cNvSpPr/>
          <p:nvPr/>
        </p:nvSpPr>
        <p:spPr>
          <a:xfrm>
            <a:off x="9604151" y="3565222"/>
            <a:ext cx="1291872" cy="257559"/>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Arrow: Right 14">
            <a:extLst>
              <a:ext uri="{FF2B5EF4-FFF2-40B4-BE49-F238E27FC236}">
                <a16:creationId xmlns:a16="http://schemas.microsoft.com/office/drawing/2014/main" id="{B29330F4-F22C-5DE8-1302-0A7D0B611F5A}"/>
              </a:ext>
            </a:extLst>
          </p:cNvPr>
          <p:cNvSpPr/>
          <p:nvPr/>
        </p:nvSpPr>
        <p:spPr>
          <a:xfrm>
            <a:off x="9604151" y="4703752"/>
            <a:ext cx="1573160" cy="464083"/>
          </a:xfrm>
          <a:prstGeom prst="rightArrow">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noFill/>
            </a:endParaRPr>
          </a:p>
        </p:txBody>
      </p:sp>
      <p:cxnSp>
        <p:nvCxnSpPr>
          <p:cNvPr id="17" name="Straight Arrow Connector 16">
            <a:extLst>
              <a:ext uri="{FF2B5EF4-FFF2-40B4-BE49-F238E27FC236}">
                <a16:creationId xmlns:a16="http://schemas.microsoft.com/office/drawing/2014/main" id="{47E73F57-3937-C6F1-7055-DFB92554BCE2}"/>
              </a:ext>
            </a:extLst>
          </p:cNvPr>
          <p:cNvCxnSpPr/>
          <p:nvPr/>
        </p:nvCxnSpPr>
        <p:spPr>
          <a:xfrm flipH="1">
            <a:off x="9926649" y="5498199"/>
            <a:ext cx="1400113" cy="47981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8953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Dealing with missing values</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2</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9DD555EF-D9BD-4B26-8D94-73545C67B85C}"/>
              </a:ext>
            </a:extLst>
          </p:cNvPr>
          <p:cNvPicPr>
            <a:picLocks noChangeAspect="1"/>
          </p:cNvPicPr>
          <p:nvPr/>
        </p:nvPicPr>
        <p:blipFill>
          <a:blip r:embed="rId4"/>
          <a:stretch>
            <a:fillRect/>
          </a:stretch>
        </p:blipFill>
        <p:spPr>
          <a:xfrm>
            <a:off x="143332" y="947540"/>
            <a:ext cx="3649053" cy="5794561"/>
          </a:xfrm>
          <a:prstGeom prst="rect">
            <a:avLst/>
          </a:prstGeom>
        </p:spPr>
      </p:pic>
      <p:sp>
        <p:nvSpPr>
          <p:cNvPr id="4" name="Rectangle: Rounded Corners 3">
            <a:extLst>
              <a:ext uri="{FF2B5EF4-FFF2-40B4-BE49-F238E27FC236}">
                <a16:creationId xmlns:a16="http://schemas.microsoft.com/office/drawing/2014/main" id="{1EB9B4E9-09AA-0FFC-7B56-0535F507870C}"/>
              </a:ext>
            </a:extLst>
          </p:cNvPr>
          <p:cNvSpPr/>
          <p:nvPr/>
        </p:nvSpPr>
        <p:spPr>
          <a:xfrm>
            <a:off x="2627181" y="5599535"/>
            <a:ext cx="762983" cy="621853"/>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TextBox 17">
            <a:extLst>
              <a:ext uri="{FF2B5EF4-FFF2-40B4-BE49-F238E27FC236}">
                <a16:creationId xmlns:a16="http://schemas.microsoft.com/office/drawing/2014/main" id="{F7D2165D-6C98-6889-D32D-FFA0D87D34B1}"/>
              </a:ext>
            </a:extLst>
          </p:cNvPr>
          <p:cNvSpPr txBox="1"/>
          <p:nvPr/>
        </p:nvSpPr>
        <p:spPr>
          <a:xfrm>
            <a:off x="4105950" y="921868"/>
            <a:ext cx="7942719" cy="3785652"/>
          </a:xfrm>
          <a:prstGeom prst="rect">
            <a:avLst/>
          </a:prstGeom>
          <a:noFill/>
        </p:spPr>
        <p:txBody>
          <a:bodyPr wrap="square" rtlCol="0">
            <a:spAutoFit/>
          </a:bodyPr>
          <a:lstStyle/>
          <a:p>
            <a:r>
              <a:rPr lang="en-US" sz="2400" dirty="0"/>
              <a:t>Dealing with missing values:</a:t>
            </a:r>
          </a:p>
          <a:p>
            <a:pPr marL="838190" lvl="1" indent="-380990">
              <a:buFont typeface="Arial" panose="020B0604020202020204" pitchFamily="34" charset="0"/>
              <a:buChar char="•"/>
            </a:pPr>
            <a:r>
              <a:rPr lang="en-US" sz="2400" dirty="0"/>
              <a:t>Drop</a:t>
            </a:r>
          </a:p>
          <a:p>
            <a:pPr marL="838190" lvl="1" indent="-380990">
              <a:buFont typeface="Arial" panose="020B0604020202020204" pitchFamily="34" charset="0"/>
              <a:buChar char="•"/>
            </a:pPr>
            <a:r>
              <a:rPr lang="en-US" sz="2400" dirty="0"/>
              <a:t>Fill</a:t>
            </a:r>
          </a:p>
          <a:p>
            <a:pPr marL="1295390" lvl="2" indent="-380990">
              <a:buFont typeface="Arial" panose="020B0604020202020204" pitchFamily="34" charset="0"/>
              <a:buChar char="•"/>
            </a:pPr>
            <a:r>
              <a:rPr lang="en-US" sz="2400" dirty="0"/>
              <a:t>Mean</a:t>
            </a:r>
          </a:p>
          <a:p>
            <a:pPr marL="1295390" lvl="2" indent="-380990">
              <a:buFont typeface="Arial" panose="020B0604020202020204" pitchFamily="34" charset="0"/>
              <a:buChar char="•"/>
            </a:pPr>
            <a:r>
              <a:rPr lang="en-US" sz="2400" dirty="0"/>
              <a:t>Median</a:t>
            </a:r>
          </a:p>
          <a:p>
            <a:pPr marL="1295390" lvl="2" indent="-380990">
              <a:buFont typeface="Arial" panose="020B0604020202020204" pitchFamily="34" charset="0"/>
              <a:buChar char="•"/>
            </a:pPr>
            <a:r>
              <a:rPr lang="en-US" sz="2400" dirty="0"/>
              <a:t>Mode</a:t>
            </a:r>
          </a:p>
          <a:p>
            <a:pPr marL="1295390" lvl="2" indent="-380990">
              <a:buFont typeface="Arial" panose="020B0604020202020204" pitchFamily="34" charset="0"/>
              <a:buChar char="•"/>
            </a:pPr>
            <a:r>
              <a:rPr lang="en-US" sz="2400" dirty="0"/>
              <a:t>Constant number or string, like 0 or ‘unknown’</a:t>
            </a:r>
          </a:p>
          <a:p>
            <a:pPr marL="1295390" lvl="2" indent="-380990">
              <a:buFont typeface="Arial" panose="020B0604020202020204" pitchFamily="34" charset="0"/>
              <a:buChar char="•"/>
            </a:pPr>
            <a:r>
              <a:rPr lang="en-US" sz="2400" dirty="0"/>
              <a:t>Mice Forest</a:t>
            </a:r>
          </a:p>
          <a:p>
            <a:pPr marL="1295390" lvl="2" indent="-380990">
              <a:buFont typeface="Arial" panose="020B0604020202020204" pitchFamily="34" charset="0"/>
              <a:buChar char="•"/>
            </a:pPr>
            <a:r>
              <a:rPr lang="en-US" sz="2400" dirty="0"/>
              <a:t>Miss Forest</a:t>
            </a:r>
          </a:p>
          <a:p>
            <a:pPr marL="1295390" lvl="2" indent="-380990">
              <a:buFont typeface="Arial" panose="020B0604020202020204" pitchFamily="34" charset="0"/>
              <a:buChar char="•"/>
            </a:pPr>
            <a:r>
              <a:rPr lang="en-US" sz="2400" dirty="0"/>
              <a:t>KNN Imputation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rtl="0">
              <a:buClr>
                <a:srgbClr val="D313AA"/>
              </a:buClr>
              <a:buSzPts val="3600"/>
            </a:pPr>
            <a:r>
              <a:rPr lang="en-US" sz="2933" b="1" dirty="0">
                <a:solidFill>
                  <a:srgbClr val="D313AA"/>
                </a:solidFill>
                <a:latin typeface="Times New Roman"/>
                <a:cs typeface="Times New Roman"/>
              </a:rPr>
              <a:t>Dropping missing values: </a:t>
            </a:r>
            <a:r>
              <a:rPr lang="en-US" sz="2933" b="1" dirty="0">
                <a:solidFill>
                  <a:srgbClr val="2626FA"/>
                </a:solidFill>
                <a:latin typeface="Times New Roman"/>
                <a:cs typeface="Times New Roman"/>
              </a:rPr>
              <a:t>rejected</a:t>
            </a:r>
            <a:endParaRPr sz="2933" b="1" dirty="0">
              <a:solidFill>
                <a:srgbClr val="2626FA"/>
              </a:solidFill>
              <a:latin typeface="Times New Roman"/>
              <a:cs typeface="Times New Roman"/>
              <a:sym typeface="Lobster"/>
            </a:endParaRPr>
          </a:p>
        </p:txBody>
      </p:sp>
      <p:sp>
        <p:nvSpPr>
          <p:cNvPr id="451" name="Google Shape;451;p5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52" name="Google Shape;452;p5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sp>
        <p:nvSpPr>
          <p:cNvPr id="2" name="Google Shape;427;p48">
            <a:extLst>
              <a:ext uri="{FF2B5EF4-FFF2-40B4-BE49-F238E27FC236}">
                <a16:creationId xmlns:a16="http://schemas.microsoft.com/office/drawing/2014/main" id="{17065581-7E80-3AA0-B066-FE8B4FBE0C32}"/>
              </a:ext>
            </a:extLst>
          </p:cNvPr>
          <p:cNvSpPr/>
          <p:nvPr/>
        </p:nvSpPr>
        <p:spPr>
          <a:xfrm>
            <a:off x="143332" y="1252138"/>
            <a:ext cx="2941811"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1. Dropping missing values</a:t>
            </a:r>
          </a:p>
        </p:txBody>
      </p:sp>
      <p:sp>
        <p:nvSpPr>
          <p:cNvPr id="3" name="Google Shape;427;p48">
            <a:extLst>
              <a:ext uri="{FF2B5EF4-FFF2-40B4-BE49-F238E27FC236}">
                <a16:creationId xmlns:a16="http://schemas.microsoft.com/office/drawing/2014/main" id="{35C65E51-87AE-E276-4986-B0C18684693B}"/>
              </a:ext>
            </a:extLst>
          </p:cNvPr>
          <p:cNvSpPr/>
          <p:nvPr/>
        </p:nvSpPr>
        <p:spPr>
          <a:xfrm>
            <a:off x="143332" y="3469790"/>
            <a:ext cx="2941811"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Not efficient in our work</a:t>
            </a:r>
          </a:p>
        </p:txBody>
      </p:sp>
      <p:sp>
        <p:nvSpPr>
          <p:cNvPr id="4" name="Arrow: Right 3">
            <a:extLst>
              <a:ext uri="{FF2B5EF4-FFF2-40B4-BE49-F238E27FC236}">
                <a16:creationId xmlns:a16="http://schemas.microsoft.com/office/drawing/2014/main" id="{1905528B-D6A8-3398-A283-3066173CEA58}"/>
              </a:ext>
            </a:extLst>
          </p:cNvPr>
          <p:cNvSpPr/>
          <p:nvPr/>
        </p:nvSpPr>
        <p:spPr>
          <a:xfrm rot="5400000">
            <a:off x="1102088" y="2458064"/>
            <a:ext cx="1266395" cy="180913"/>
          </a:xfrm>
          <a:prstGeom prst="rightArrow">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26" name="Picture 2" descr="A Solar cycle correlation of coronal element abundances in Sun-as-a-star  observations | Nature Communications">
            <a:extLst>
              <a:ext uri="{FF2B5EF4-FFF2-40B4-BE49-F238E27FC236}">
                <a16:creationId xmlns:a16="http://schemas.microsoft.com/office/drawing/2014/main" id="{D8DAB64D-EA22-AE99-B79A-DDDD5092BD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4063" y="2540655"/>
            <a:ext cx="5374604" cy="412451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F41F4E07-C291-E178-E26B-B164B154539D}"/>
              </a:ext>
            </a:extLst>
          </p:cNvPr>
          <p:cNvCxnSpPr>
            <a:cxnSpLocks/>
          </p:cNvCxnSpPr>
          <p:nvPr/>
        </p:nvCxnSpPr>
        <p:spPr>
          <a:xfrm>
            <a:off x="7708491" y="2257487"/>
            <a:ext cx="361827" cy="250132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D09672E-4B37-4EA4-B4D1-19CC949E20F0}"/>
              </a:ext>
            </a:extLst>
          </p:cNvPr>
          <p:cNvCxnSpPr>
            <a:cxnSpLocks/>
          </p:cNvCxnSpPr>
          <p:nvPr/>
        </p:nvCxnSpPr>
        <p:spPr>
          <a:xfrm>
            <a:off x="8384950" y="2312547"/>
            <a:ext cx="657015" cy="255507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75D129B-566E-A24A-25A0-B7352B00F20A}"/>
              </a:ext>
            </a:extLst>
          </p:cNvPr>
          <p:cNvCxnSpPr>
            <a:cxnSpLocks/>
          </p:cNvCxnSpPr>
          <p:nvPr/>
        </p:nvCxnSpPr>
        <p:spPr>
          <a:xfrm>
            <a:off x="8860394" y="2257487"/>
            <a:ext cx="1511983" cy="3379675"/>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Google Shape;427;p48">
            <a:extLst>
              <a:ext uri="{FF2B5EF4-FFF2-40B4-BE49-F238E27FC236}">
                <a16:creationId xmlns:a16="http://schemas.microsoft.com/office/drawing/2014/main" id="{2699045A-18AE-9232-F823-D62FB06C8803}"/>
              </a:ext>
            </a:extLst>
          </p:cNvPr>
          <p:cNvSpPr/>
          <p:nvPr/>
        </p:nvSpPr>
        <p:spPr>
          <a:xfrm>
            <a:off x="7280241" y="1717091"/>
            <a:ext cx="1580153"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Single data</a:t>
            </a:r>
          </a:p>
        </p:txBody>
      </p:sp>
      <p:sp>
        <p:nvSpPr>
          <p:cNvPr id="13" name="Google Shape;427;p48">
            <a:extLst>
              <a:ext uri="{FF2B5EF4-FFF2-40B4-BE49-F238E27FC236}">
                <a16:creationId xmlns:a16="http://schemas.microsoft.com/office/drawing/2014/main" id="{BE3AB1D7-1A46-BF8B-C97A-E0BE18BE1DB2}"/>
              </a:ext>
            </a:extLst>
          </p:cNvPr>
          <p:cNvSpPr/>
          <p:nvPr/>
        </p:nvSpPr>
        <p:spPr>
          <a:xfrm>
            <a:off x="9166724" y="1697247"/>
            <a:ext cx="2760897"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A set of consecutive data</a:t>
            </a:r>
          </a:p>
        </p:txBody>
      </p:sp>
      <p:sp>
        <p:nvSpPr>
          <p:cNvPr id="17" name="Left Brace 16">
            <a:extLst>
              <a:ext uri="{FF2B5EF4-FFF2-40B4-BE49-F238E27FC236}">
                <a16:creationId xmlns:a16="http://schemas.microsoft.com/office/drawing/2014/main" id="{0336E433-D346-9451-51BD-2360253D201A}"/>
              </a:ext>
            </a:extLst>
          </p:cNvPr>
          <p:cNvSpPr/>
          <p:nvPr/>
        </p:nvSpPr>
        <p:spPr>
          <a:xfrm rot="5400000">
            <a:off x="10933397" y="2025371"/>
            <a:ext cx="192859" cy="837709"/>
          </a:xfrm>
          <a:prstGeom prst="leftBrace">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Tree>
    <p:extLst>
      <p:ext uri="{BB962C8B-B14F-4D97-AF65-F5344CB8AC3E}">
        <p14:creationId xmlns:p14="http://schemas.microsoft.com/office/powerpoint/2010/main" val="33365422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Filling missing values</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sp>
        <p:nvSpPr>
          <p:cNvPr id="18" name="TextBox 17">
            <a:extLst>
              <a:ext uri="{FF2B5EF4-FFF2-40B4-BE49-F238E27FC236}">
                <a16:creationId xmlns:a16="http://schemas.microsoft.com/office/drawing/2014/main" id="{F7D2165D-6C98-6889-D32D-FFA0D87D34B1}"/>
              </a:ext>
            </a:extLst>
          </p:cNvPr>
          <p:cNvSpPr txBox="1"/>
          <p:nvPr/>
        </p:nvSpPr>
        <p:spPr>
          <a:xfrm>
            <a:off x="143332" y="1010100"/>
            <a:ext cx="7942719" cy="3046988"/>
          </a:xfrm>
          <a:prstGeom prst="rect">
            <a:avLst/>
          </a:prstGeom>
          <a:noFill/>
        </p:spPr>
        <p:txBody>
          <a:bodyPr wrap="square" rtlCol="0">
            <a:spAutoFit/>
          </a:bodyPr>
          <a:lstStyle/>
          <a:p>
            <a:pPr marL="838190" lvl="1" indent="-380990">
              <a:buFont typeface="Arial" panose="020B0604020202020204" pitchFamily="34" charset="0"/>
              <a:buChar char="•"/>
            </a:pPr>
            <a:r>
              <a:rPr lang="en-US" sz="2400" dirty="0"/>
              <a:t>Fill</a:t>
            </a:r>
          </a:p>
          <a:p>
            <a:pPr marL="1295390" lvl="2" indent="-380990">
              <a:buFont typeface="Arial" panose="020B0604020202020204" pitchFamily="34" charset="0"/>
              <a:buChar char="•"/>
            </a:pPr>
            <a:r>
              <a:rPr lang="en-US" sz="2400" dirty="0"/>
              <a:t>Mean</a:t>
            </a:r>
          </a:p>
          <a:p>
            <a:pPr marL="1295390" lvl="2" indent="-380990">
              <a:buFont typeface="Arial" panose="020B0604020202020204" pitchFamily="34" charset="0"/>
              <a:buChar char="•"/>
            </a:pPr>
            <a:r>
              <a:rPr lang="en-US" sz="2400" dirty="0"/>
              <a:t>Median</a:t>
            </a:r>
          </a:p>
          <a:p>
            <a:pPr marL="1295390" lvl="2" indent="-380990">
              <a:buFont typeface="Arial" panose="020B0604020202020204" pitchFamily="34" charset="0"/>
              <a:buChar char="•"/>
            </a:pPr>
            <a:r>
              <a:rPr lang="en-US" sz="2400" dirty="0"/>
              <a:t>Mode</a:t>
            </a:r>
          </a:p>
          <a:p>
            <a:pPr marL="1295390" lvl="2" indent="-380990">
              <a:buFont typeface="Arial" panose="020B0604020202020204" pitchFamily="34" charset="0"/>
              <a:buChar char="•"/>
            </a:pPr>
            <a:r>
              <a:rPr lang="en-US" sz="2400" dirty="0"/>
              <a:t>Constant number or string, like 0 or ‘unknown’</a:t>
            </a:r>
          </a:p>
          <a:p>
            <a:pPr marL="1295390" lvl="2" indent="-380990">
              <a:buFont typeface="Arial" panose="020B0604020202020204" pitchFamily="34" charset="0"/>
              <a:buChar char="•"/>
            </a:pPr>
            <a:r>
              <a:rPr lang="en-US" sz="2400" dirty="0"/>
              <a:t>Mice Forest</a:t>
            </a:r>
          </a:p>
          <a:p>
            <a:pPr marL="1295390" lvl="2" indent="-380990">
              <a:buFont typeface="Arial" panose="020B0604020202020204" pitchFamily="34" charset="0"/>
              <a:buChar char="•"/>
            </a:pPr>
            <a:r>
              <a:rPr lang="en-US" sz="2400" dirty="0"/>
              <a:t>Miss Forest</a:t>
            </a:r>
          </a:p>
          <a:p>
            <a:pPr marL="1295390" lvl="2" indent="-380990">
              <a:buFont typeface="Arial" panose="020B0604020202020204" pitchFamily="34" charset="0"/>
              <a:buChar char="•"/>
            </a:pPr>
            <a:r>
              <a:rPr lang="en-US" sz="2400" dirty="0"/>
              <a:t>KNN Imputation</a:t>
            </a:r>
          </a:p>
        </p:txBody>
      </p:sp>
    </p:spTree>
    <p:extLst>
      <p:ext uri="{BB962C8B-B14F-4D97-AF65-F5344CB8AC3E}">
        <p14:creationId xmlns:p14="http://schemas.microsoft.com/office/powerpoint/2010/main" val="23583055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Miss Forest</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04CD2A61-46D5-92D9-77E4-FCB8F223F306}"/>
              </a:ext>
            </a:extLst>
          </p:cNvPr>
          <p:cNvSpPr txBox="1"/>
          <p:nvPr/>
        </p:nvSpPr>
        <p:spPr>
          <a:xfrm>
            <a:off x="312820" y="1267326"/>
            <a:ext cx="11665819" cy="3978012"/>
          </a:xfrm>
          <a:prstGeom prst="rect">
            <a:avLst/>
          </a:prstGeom>
          <a:noFill/>
        </p:spPr>
        <p:txBody>
          <a:bodyPr wrap="square" rtlCol="0">
            <a:spAutoFit/>
          </a:bodyPr>
          <a:lstStyle/>
          <a:p>
            <a:pPr algn="just" rtl="0">
              <a:spcBef>
                <a:spcPts val="0"/>
              </a:spcBef>
              <a:spcAft>
                <a:spcPts val="0"/>
              </a:spcAft>
            </a:pPr>
            <a:r>
              <a:rPr lang="en-US" sz="2400" b="0" i="0" u="none" strike="noStrike" dirty="0">
                <a:solidFill>
                  <a:srgbClr val="374151"/>
                </a:solidFill>
                <a:effectLst/>
              </a:rPr>
              <a:t>Miss Forest</a:t>
            </a:r>
            <a:endParaRPr lang="en-US" sz="2400" b="0" dirty="0">
              <a:effectLst/>
            </a:endParaRPr>
          </a:p>
          <a:p>
            <a:pPr algn="just"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well-suited</a:t>
            </a:r>
            <a:r>
              <a:rPr lang="en-US" sz="2400" b="0" i="0" u="none" strike="noStrike" dirty="0">
                <a:solidFill>
                  <a:srgbClr val="374151"/>
                </a:solidFill>
                <a:effectLst/>
              </a:rPr>
              <a:t> for datasets where the missing values occur in a </a:t>
            </a:r>
            <a:r>
              <a:rPr lang="en-US" sz="2400" b="1" i="0" u="none" strike="noStrike" dirty="0">
                <a:solidFill>
                  <a:srgbClr val="374151"/>
                </a:solidFill>
                <a:effectLst/>
              </a:rPr>
              <a:t>pattern </a:t>
            </a:r>
            <a:r>
              <a:rPr lang="en-US" sz="2400" b="0" i="0" u="none" strike="noStrike" dirty="0">
                <a:solidFill>
                  <a:srgbClr val="374151"/>
                </a:solidFill>
                <a:effectLst/>
              </a:rPr>
              <a:t>rather than randomly.</a:t>
            </a:r>
          </a:p>
          <a:p>
            <a:pPr marL="742950" lvl="1" indent="-285750" algn="just"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based on the Random Forest model</a:t>
            </a:r>
          </a:p>
          <a:p>
            <a:pPr marL="1143000" lvl="2" indent="-228600" algn="just" rtl="0" fontAlgn="base">
              <a:spcBef>
                <a:spcPts val="1500"/>
              </a:spcBef>
              <a:spcAft>
                <a:spcPts val="0"/>
              </a:spcAft>
              <a:buFont typeface="Arial" panose="020B0604020202020204" pitchFamily="34" charset="0"/>
              <a:buChar char="•"/>
            </a:pPr>
            <a:r>
              <a:rPr lang="en-US" sz="2400" b="0" i="0" u="none" strike="noStrike" dirty="0">
                <a:solidFill>
                  <a:srgbClr val="374151"/>
                </a:solidFill>
                <a:effectLst/>
              </a:rPr>
              <a:t>The basic idea of the Miss Forest algorithm is to treat each feature with missing values as the dependent variable and the other features as the independent variables. A Random Forest model is trained for each feature with missing values using the other features. The missing values are then predicted based on these trained models.</a:t>
            </a:r>
          </a:p>
          <a:p>
            <a:br>
              <a:rPr lang="en-US" sz="2400" b="0" dirty="0">
                <a:effectLst/>
              </a:rPr>
            </a:br>
            <a:endParaRPr lang="en-US" sz="2400" dirty="0"/>
          </a:p>
        </p:txBody>
      </p:sp>
    </p:spTree>
    <p:extLst>
      <p:ext uri="{BB962C8B-B14F-4D97-AF65-F5344CB8AC3E}">
        <p14:creationId xmlns:p14="http://schemas.microsoft.com/office/powerpoint/2010/main" val="28047627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Miss Forest</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1027BC0D-049C-F4FA-9A7D-8A0EA0472CC7}"/>
              </a:ext>
            </a:extLst>
          </p:cNvPr>
          <p:cNvSpPr txBox="1"/>
          <p:nvPr/>
        </p:nvSpPr>
        <p:spPr>
          <a:xfrm>
            <a:off x="239807" y="938431"/>
            <a:ext cx="11712385" cy="5919569"/>
          </a:xfrm>
          <a:prstGeom prst="rect">
            <a:avLst/>
          </a:prstGeom>
          <a:noFill/>
        </p:spPr>
        <p:txBody>
          <a:bodyPr wrap="square" rtlCol="0">
            <a:spAutoFit/>
          </a:bodyPr>
          <a:lstStyle/>
          <a:p>
            <a:pPr rtl="0">
              <a:spcBef>
                <a:spcPts val="0"/>
              </a:spcBef>
              <a:spcAft>
                <a:spcPts val="1000"/>
              </a:spcAft>
            </a:pPr>
            <a:r>
              <a:rPr lang="en-US" sz="2400" b="0" i="0" u="none" strike="noStrike" dirty="0">
                <a:solidFill>
                  <a:srgbClr val="000000"/>
                </a:solidFill>
                <a:effectLst/>
              </a:rPr>
              <a:t>It's important to </a:t>
            </a:r>
            <a:r>
              <a:rPr lang="en-US" sz="2400" b="1" i="0" u="none" strike="noStrike" dirty="0">
                <a:solidFill>
                  <a:srgbClr val="000000"/>
                </a:solidFill>
                <a:effectLst/>
              </a:rPr>
              <a:t>remember</a:t>
            </a:r>
            <a:r>
              <a:rPr lang="en-US" sz="2400" b="0" i="0" u="none" strike="noStrike" dirty="0">
                <a:solidFill>
                  <a:srgbClr val="000000"/>
                </a:solidFill>
                <a:effectLst/>
              </a:rPr>
              <a:t> that:</a:t>
            </a:r>
            <a:endParaRPr lang="en-US" sz="2400" b="0" dirty="0">
              <a:effectLst/>
            </a:endParaRP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imputing missing values </a:t>
            </a:r>
            <a:r>
              <a:rPr lang="en-US" sz="2400" b="1" i="0" u="none" strike="noStrike" dirty="0">
                <a:solidFill>
                  <a:srgbClr val="000000"/>
                </a:solidFill>
                <a:effectLst/>
              </a:rPr>
              <a:t>always</a:t>
            </a:r>
            <a:r>
              <a:rPr lang="en-US" sz="2400" b="0" i="0" u="none" strike="noStrike" dirty="0">
                <a:solidFill>
                  <a:srgbClr val="000000"/>
                </a:solidFill>
                <a:effectLst/>
              </a:rPr>
              <a:t> comes with some </a:t>
            </a:r>
            <a:r>
              <a:rPr lang="en-US" sz="2400" b="1" i="0" u="none" strike="noStrike" dirty="0">
                <a:solidFill>
                  <a:srgbClr val="000000"/>
                </a:solidFill>
                <a:effectLst/>
              </a:rPr>
              <a:t>uncertainty</a:t>
            </a:r>
            <a:r>
              <a:rPr lang="en-US" sz="2400" b="0" i="0" u="none" strike="noStrike" dirty="0">
                <a:solidFill>
                  <a:srgbClr val="000000"/>
                </a:solidFill>
                <a:effectLst/>
              </a:rPr>
              <a:t>. </a:t>
            </a: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It's </a:t>
            </a:r>
            <a:r>
              <a:rPr lang="en-US" sz="2400" b="1" i="0" u="none" strike="noStrike" dirty="0">
                <a:solidFill>
                  <a:srgbClr val="000000"/>
                </a:solidFill>
                <a:effectLst/>
              </a:rPr>
              <a:t>generally </a:t>
            </a:r>
            <a:r>
              <a:rPr lang="en-US" sz="2400" b="0" i="0" u="none" strike="noStrike" dirty="0">
                <a:solidFill>
                  <a:srgbClr val="000000"/>
                </a:solidFill>
                <a:effectLst/>
              </a:rPr>
              <a:t>a good idea to explore your data thoroughly and understand the reasons behind missing values before deciding on an imputation strategy. </a:t>
            </a: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Also, while Miss Forest is a powerful imputation method, it may not be suitable for all kinds of data or missing patterns, and it </a:t>
            </a:r>
            <a:r>
              <a:rPr lang="en-US" sz="2400" b="1" i="0" u="none" strike="noStrike" dirty="0">
                <a:solidFill>
                  <a:srgbClr val="000000"/>
                </a:solidFill>
                <a:effectLst/>
              </a:rPr>
              <a:t>may be computationally expensive</a:t>
            </a:r>
            <a:r>
              <a:rPr lang="en-US" sz="2400" b="0" i="0" u="none" strike="noStrike" dirty="0">
                <a:solidFill>
                  <a:srgbClr val="000000"/>
                </a:solidFill>
                <a:effectLst/>
              </a:rPr>
              <a:t> for large datasets.</a:t>
            </a:r>
          </a:p>
          <a:p>
            <a:pPr rtl="0">
              <a:spcBef>
                <a:spcPts val="0"/>
              </a:spcBef>
              <a:spcAft>
                <a:spcPts val="1000"/>
              </a:spcAft>
            </a:pPr>
            <a:br>
              <a:rPr lang="en-US" sz="2400" b="0" dirty="0">
                <a:effectLst/>
              </a:rPr>
            </a:br>
            <a:r>
              <a:rPr lang="en-US" sz="2400" b="1" i="0" u="none" strike="noStrike" dirty="0">
                <a:solidFill>
                  <a:srgbClr val="000000"/>
                </a:solidFill>
                <a:effectLst/>
              </a:rPr>
              <a:t>Remember</a:t>
            </a:r>
            <a:r>
              <a:rPr lang="en-US" sz="2400" b="0" i="0" u="none" strike="noStrike" dirty="0">
                <a:solidFill>
                  <a:srgbClr val="000000"/>
                </a:solidFill>
                <a:effectLst/>
              </a:rPr>
              <a:t>:</a:t>
            </a:r>
            <a:endParaRPr lang="en-US" sz="2400" b="0" dirty="0">
              <a:effectLst/>
            </a:endParaRPr>
          </a:p>
          <a:p>
            <a:pPr marL="457200" rtl="0" fontAlgn="base">
              <a:spcBef>
                <a:spcPts val="0"/>
              </a:spcBef>
              <a:spcAft>
                <a:spcPts val="1000"/>
              </a:spcAft>
              <a:buFont typeface="Arial" panose="020B0604020202020204" pitchFamily="34" charset="0"/>
              <a:buChar char="•"/>
            </a:pPr>
            <a:r>
              <a:rPr lang="en-US" sz="2400" b="1" i="0" u="none" strike="noStrike" dirty="0">
                <a:solidFill>
                  <a:srgbClr val="000000"/>
                </a:solidFill>
                <a:effectLst/>
              </a:rPr>
              <a:t> Always</a:t>
            </a:r>
            <a:r>
              <a:rPr lang="en-US" sz="2400" b="0" i="0" u="none" strike="noStrike" dirty="0">
                <a:solidFill>
                  <a:srgbClr val="000000"/>
                </a:solidFill>
                <a:effectLst/>
              </a:rPr>
              <a:t> </a:t>
            </a:r>
            <a:r>
              <a:rPr lang="en-US" sz="2400" b="1" i="0" u="none" strike="noStrike" dirty="0">
                <a:solidFill>
                  <a:srgbClr val="000000"/>
                </a:solidFill>
                <a:effectLst/>
              </a:rPr>
              <a:t>uncertainty</a:t>
            </a:r>
            <a:endParaRPr lang="en-US" sz="2400" b="0" i="0" u="none" strike="noStrike" dirty="0">
              <a:solidFill>
                <a:srgbClr val="000000"/>
              </a:solidFill>
              <a:effectLst/>
            </a:endParaRPr>
          </a:p>
          <a:p>
            <a:pPr marL="457200" rtl="0" fontAlgn="base">
              <a:spcBef>
                <a:spcPts val="0"/>
              </a:spcBef>
              <a:spcAft>
                <a:spcPts val="1000"/>
              </a:spcAft>
              <a:buFont typeface="Arial" panose="020B0604020202020204" pitchFamily="34" charset="0"/>
              <a:buChar char="•"/>
            </a:pPr>
            <a:r>
              <a:rPr lang="en-US" sz="2400" b="1" i="0" u="none" strike="noStrike" dirty="0">
                <a:solidFill>
                  <a:srgbClr val="000000"/>
                </a:solidFill>
                <a:effectLst/>
              </a:rPr>
              <a:t> Generally </a:t>
            </a:r>
            <a:r>
              <a:rPr lang="en-US" sz="2400" b="0" i="0" u="none" strike="noStrike" dirty="0">
                <a:solidFill>
                  <a:srgbClr val="000000"/>
                </a:solidFill>
                <a:effectLst/>
              </a:rPr>
              <a:t>a good idea to explore your data thoroughly </a:t>
            </a:r>
          </a:p>
          <a:p>
            <a:pPr marL="457200" rtl="0" fontAlgn="base">
              <a:spcBef>
                <a:spcPts val="0"/>
              </a:spcBef>
              <a:spcAft>
                <a:spcPts val="1000"/>
              </a:spcAft>
              <a:buFont typeface="Arial" panose="020B0604020202020204" pitchFamily="34" charset="0"/>
              <a:buChar char="•"/>
            </a:pPr>
            <a:r>
              <a:rPr lang="en-US" sz="2400" b="1" i="0" u="none" strike="noStrike" dirty="0">
                <a:solidFill>
                  <a:srgbClr val="000000"/>
                </a:solidFill>
                <a:effectLst/>
              </a:rPr>
              <a:t> May be computationally expensive</a:t>
            </a:r>
            <a:r>
              <a:rPr lang="en-US" sz="2400" b="0" i="0" u="none" strike="noStrike" dirty="0">
                <a:solidFill>
                  <a:srgbClr val="000000"/>
                </a:solidFill>
                <a:effectLst/>
              </a:rPr>
              <a:t> for large datasets.</a:t>
            </a:r>
          </a:p>
          <a:p>
            <a:endParaRPr lang="en-US" sz="2400" dirty="0"/>
          </a:p>
        </p:txBody>
      </p:sp>
    </p:spTree>
    <p:extLst>
      <p:ext uri="{BB962C8B-B14F-4D97-AF65-F5344CB8AC3E}">
        <p14:creationId xmlns:p14="http://schemas.microsoft.com/office/powerpoint/2010/main" val="24812852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Mice Forest</a:t>
            </a:r>
            <a:endParaRPr sz="2933" b="1" dirty="0">
              <a:solidFill>
                <a:srgbClr val="D313AA"/>
              </a:solidFill>
              <a:latin typeface="Times New Roman"/>
              <a:cs typeface="Times New Roman"/>
              <a:sym typeface="Lobster"/>
            </a:endParaRPr>
          </a:p>
        </p:txBody>
      </p:sp>
      <p:sp>
        <p:nvSpPr>
          <p:cNvPr id="451" name="Google Shape;451;p5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52" name="Google Shape;452;p5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7</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F1050175-B044-B50C-3DDC-828D97E8AA8E}"/>
              </a:ext>
            </a:extLst>
          </p:cNvPr>
          <p:cNvSpPr txBox="1"/>
          <p:nvPr/>
        </p:nvSpPr>
        <p:spPr>
          <a:xfrm>
            <a:off x="3048000" y="3244334"/>
            <a:ext cx="6096000" cy="369332"/>
          </a:xfrm>
          <a:prstGeom prst="rect">
            <a:avLst/>
          </a:prstGeom>
          <a:noFill/>
        </p:spPr>
        <p:txBody>
          <a:bodyPr wrap="square">
            <a:spAutoFit/>
          </a:bodyPr>
          <a:lstStyle/>
          <a:p>
            <a:r>
              <a:rPr lang="en-US" b="0" dirty="0">
                <a:effectLst/>
              </a:rPr>
              <a:t> </a:t>
            </a:r>
            <a:endParaRPr lang="en-US" dirty="0"/>
          </a:p>
        </p:txBody>
      </p:sp>
      <p:sp>
        <p:nvSpPr>
          <p:cNvPr id="5" name="TextBox 4">
            <a:extLst>
              <a:ext uri="{FF2B5EF4-FFF2-40B4-BE49-F238E27FC236}">
                <a16:creationId xmlns:a16="http://schemas.microsoft.com/office/drawing/2014/main" id="{E2789FAA-011D-A678-1E00-B656D7616A73}"/>
              </a:ext>
            </a:extLst>
          </p:cNvPr>
          <p:cNvSpPr txBox="1"/>
          <p:nvPr/>
        </p:nvSpPr>
        <p:spPr>
          <a:xfrm>
            <a:off x="3048000" y="3244334"/>
            <a:ext cx="6096000" cy="369332"/>
          </a:xfrm>
          <a:prstGeom prst="rect">
            <a:avLst/>
          </a:prstGeom>
          <a:noFill/>
        </p:spPr>
        <p:txBody>
          <a:bodyPr wrap="square">
            <a:spAutoFit/>
          </a:bodyPr>
          <a:lstStyle/>
          <a:p>
            <a:r>
              <a:rPr lang="en-US" b="0" dirty="0">
                <a:effectLst/>
              </a:rPr>
              <a:t> </a:t>
            </a:r>
            <a:endParaRPr lang="en-US" dirty="0"/>
          </a:p>
        </p:txBody>
      </p:sp>
      <p:sp>
        <p:nvSpPr>
          <p:cNvPr id="8" name="TextBox 7">
            <a:extLst>
              <a:ext uri="{FF2B5EF4-FFF2-40B4-BE49-F238E27FC236}">
                <a16:creationId xmlns:a16="http://schemas.microsoft.com/office/drawing/2014/main" id="{C7A6775A-4D0B-0B90-EC2D-2418067138CE}"/>
              </a:ext>
            </a:extLst>
          </p:cNvPr>
          <p:cNvSpPr txBox="1"/>
          <p:nvPr/>
        </p:nvSpPr>
        <p:spPr>
          <a:xfrm>
            <a:off x="143332" y="977884"/>
            <a:ext cx="11642672" cy="5663089"/>
          </a:xfrm>
          <a:prstGeom prst="rect">
            <a:avLst/>
          </a:prstGeom>
          <a:noFill/>
        </p:spPr>
        <p:txBody>
          <a:bodyPr wrap="square" rtlCol="0">
            <a:spAutoFit/>
          </a:bodyPr>
          <a:lstStyle/>
          <a:p>
            <a:pPr rtl="0">
              <a:spcBef>
                <a:spcPts val="0"/>
              </a:spcBef>
              <a:spcAft>
                <a:spcPts val="1500"/>
              </a:spcAft>
            </a:pPr>
            <a:r>
              <a:rPr lang="en-US" sz="2400" b="1" i="0" u="none" strike="noStrike" dirty="0">
                <a:solidFill>
                  <a:srgbClr val="374151"/>
                </a:solidFill>
                <a:effectLst/>
              </a:rPr>
              <a:t>MICE:</a:t>
            </a:r>
            <a:endParaRPr lang="en-US" sz="2400" b="0" dirty="0">
              <a:effectLst/>
            </a:endParaRP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MIs</a:t>
            </a:r>
            <a:r>
              <a:rPr lang="en-US" sz="2400" b="0" i="0" u="none" strike="noStrike" dirty="0">
                <a:solidFill>
                  <a:srgbClr val="374151"/>
                </a:solidFill>
                <a:effectLst/>
              </a:rPr>
              <a:t> (</a:t>
            </a:r>
            <a:r>
              <a:rPr lang="en-US" sz="2400" b="1" i="0" u="none" strike="noStrike" dirty="0">
                <a:solidFill>
                  <a:srgbClr val="374151"/>
                </a:solidFill>
                <a:effectLst/>
              </a:rPr>
              <a:t>M</a:t>
            </a:r>
            <a:r>
              <a:rPr lang="en-US" sz="2400" b="0" i="0" u="none" strike="noStrike" dirty="0">
                <a:solidFill>
                  <a:srgbClr val="374151"/>
                </a:solidFill>
                <a:effectLst/>
              </a:rPr>
              <a:t>ultiple </a:t>
            </a:r>
            <a:r>
              <a:rPr lang="en-US" sz="2400" b="1" i="0" u="none" strike="noStrike" dirty="0">
                <a:solidFill>
                  <a:srgbClr val="374151"/>
                </a:solidFill>
                <a:effectLst/>
              </a:rPr>
              <a:t>I</a:t>
            </a:r>
            <a:r>
              <a:rPr lang="en-US" sz="2400" b="0" i="0" u="none" strike="noStrike" dirty="0">
                <a:solidFill>
                  <a:srgbClr val="374151"/>
                </a:solidFill>
                <a:effectLst/>
              </a:rPr>
              <a:t>mputation</a:t>
            </a:r>
            <a:r>
              <a:rPr lang="en-US" sz="2400" b="1" i="0" u="none" strike="noStrike" dirty="0">
                <a:solidFill>
                  <a:srgbClr val="374151"/>
                </a:solidFill>
                <a:effectLst/>
              </a:rPr>
              <a:t>s</a:t>
            </a:r>
            <a:r>
              <a:rPr lang="en-US" sz="2400" b="0" i="0" u="none" strike="noStrike" dirty="0">
                <a:solidFill>
                  <a:srgbClr val="374151"/>
                </a:solidFill>
                <a:effectLst/>
              </a:rPr>
              <a:t>) create </a:t>
            </a:r>
            <a:r>
              <a:rPr lang="en-US" sz="2400" b="1" i="0" u="none" strike="noStrike" dirty="0">
                <a:solidFill>
                  <a:srgbClr val="374151"/>
                </a:solidFill>
                <a:effectLst/>
              </a:rPr>
              <a:t>several </a:t>
            </a:r>
            <a:r>
              <a:rPr lang="en-US" sz="2400" b="0" i="0" u="none" strike="noStrike" dirty="0">
                <a:solidFill>
                  <a:srgbClr val="374151"/>
                </a:solidFill>
                <a:effectLst/>
              </a:rPr>
              <a:t>possible fills for each missing value </a:t>
            </a: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The </a:t>
            </a:r>
            <a:r>
              <a:rPr lang="en-US" sz="2400" b="1" i="0" u="none" strike="noStrike" dirty="0">
                <a:solidFill>
                  <a:srgbClr val="374151"/>
                </a:solidFill>
                <a:effectLst/>
              </a:rPr>
              <a:t>distribution: </a:t>
            </a:r>
            <a:r>
              <a:rPr lang="en-US" sz="2400" b="0" i="0" u="none" strike="noStrike" dirty="0">
                <a:solidFill>
                  <a:srgbClr val="374151"/>
                </a:solidFill>
                <a:effectLst/>
              </a:rPr>
              <a:t>a good approximation </a:t>
            </a:r>
          </a:p>
          <a:p>
            <a:pPr marL="742950" lvl="1" indent="-285750" rtl="0" fontAlgn="base">
              <a:spcBef>
                <a:spcPts val="0"/>
              </a:spcBef>
              <a:spcAft>
                <a:spcPts val="1500"/>
              </a:spcAft>
              <a:buFont typeface="Arial" panose="020B0604020202020204" pitchFamily="34" charset="0"/>
              <a:buChar char="•"/>
            </a:pPr>
            <a:r>
              <a:rPr lang="en-US" sz="2400" b="1" i="0" u="none" strike="noStrike" dirty="0">
                <a:solidFill>
                  <a:srgbClr val="374151"/>
                </a:solidFill>
                <a:effectLst/>
              </a:rPr>
              <a:t>Flexible (</a:t>
            </a:r>
            <a:r>
              <a:rPr lang="en-US" sz="2400" b="0" i="0" u="none" strike="noStrike" dirty="0">
                <a:solidFill>
                  <a:srgbClr val="374151"/>
                </a:solidFill>
                <a:effectLst/>
              </a:rPr>
              <a:t>can handle different data types)</a:t>
            </a:r>
          </a:p>
          <a:p>
            <a:pPr marL="914400" rtl="0">
              <a:spcBef>
                <a:spcPts val="0"/>
              </a:spcBef>
              <a:spcAft>
                <a:spcPts val="1500"/>
              </a:spcAft>
            </a:pPr>
            <a:r>
              <a:rPr lang="en-US" sz="2400" b="0" i="0" u="none" strike="noStrike" dirty="0">
                <a:solidFill>
                  <a:srgbClr val="374151"/>
                </a:solidFill>
                <a:effectLst/>
              </a:rPr>
              <a:t> </a:t>
            </a:r>
            <a:endParaRPr lang="en-US" sz="2400" b="0" dirty="0">
              <a:effectLst/>
            </a:endParaRP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RF</a:t>
            </a:r>
            <a:r>
              <a:rPr lang="en-US" sz="2400" b="0" i="0" u="none" strike="noStrike" dirty="0">
                <a:solidFill>
                  <a:srgbClr val="374151"/>
                </a:solidFill>
                <a:effectLst/>
              </a:rPr>
              <a:t> (</a:t>
            </a:r>
            <a:r>
              <a:rPr lang="en-US" sz="2400" b="1" i="0" u="none" strike="noStrike" dirty="0">
                <a:solidFill>
                  <a:srgbClr val="374151"/>
                </a:solidFill>
                <a:effectLst/>
              </a:rPr>
              <a:t>R</a:t>
            </a:r>
            <a:r>
              <a:rPr lang="en-US" sz="2400" b="0" i="0" u="none" strike="noStrike" dirty="0">
                <a:solidFill>
                  <a:srgbClr val="374151"/>
                </a:solidFill>
                <a:effectLst/>
              </a:rPr>
              <a:t>andom </a:t>
            </a:r>
            <a:r>
              <a:rPr lang="en-US" sz="2400" b="1" i="0" u="none" strike="noStrike" dirty="0">
                <a:solidFill>
                  <a:srgbClr val="374151"/>
                </a:solidFill>
                <a:effectLst/>
              </a:rPr>
              <a:t>F</a:t>
            </a:r>
            <a:r>
              <a:rPr lang="en-US" sz="2400" b="0" i="0" u="none" strike="noStrike" dirty="0">
                <a:solidFill>
                  <a:srgbClr val="374151"/>
                </a:solidFill>
                <a:effectLst/>
              </a:rPr>
              <a:t>orest)</a:t>
            </a:r>
          </a:p>
          <a:p>
            <a:pPr marL="742950" lvl="1" indent="-285750" rtl="0" fontAlgn="base">
              <a:spcBef>
                <a:spcPts val="0"/>
              </a:spcBef>
              <a:spcAft>
                <a:spcPts val="1500"/>
              </a:spcAft>
              <a:buFont typeface="Arial" panose="020B0604020202020204" pitchFamily="34" charset="0"/>
              <a:buChar char="•"/>
            </a:pPr>
            <a:r>
              <a:rPr lang="en-US" sz="2400" b="1" i="0" u="none" strike="noStrike" dirty="0">
                <a:solidFill>
                  <a:srgbClr val="374151"/>
                </a:solidFill>
                <a:effectLst/>
              </a:rPr>
              <a:t>Powerful</a:t>
            </a: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MICE = MIs + RF</a:t>
            </a: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MICE </a:t>
            </a:r>
            <a:r>
              <a:rPr lang="en-US" sz="2400" b="1" i="0" u="none" strike="noStrike" dirty="0">
                <a:solidFill>
                  <a:srgbClr val="374151"/>
                </a:solidFill>
                <a:effectLst/>
              </a:rPr>
              <a:t>combines </a:t>
            </a:r>
            <a:r>
              <a:rPr lang="en-US" sz="2400" b="0" i="0" u="none" strike="noStrike" dirty="0">
                <a:solidFill>
                  <a:srgbClr val="374151"/>
                </a:solidFill>
                <a:effectLst/>
              </a:rPr>
              <a:t>the flexibility of MICE with the power of random forests. This approach can handle different data types (like categorical and numerical values) and missing data patterns.</a:t>
            </a:r>
          </a:p>
          <a:p>
            <a:pPr marL="742950" lvl="1" indent="-285750"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MICE (M</a:t>
            </a:r>
            <a:r>
              <a:rPr lang="en-US" sz="2400" b="0" i="0" u="none" strike="noStrike" dirty="0">
                <a:solidFill>
                  <a:srgbClr val="374151"/>
                </a:solidFill>
                <a:effectLst/>
              </a:rPr>
              <a:t>ultivariate </a:t>
            </a:r>
            <a:r>
              <a:rPr lang="en-US" sz="2400" b="1" i="0" u="none" strike="noStrike" dirty="0">
                <a:solidFill>
                  <a:srgbClr val="374151"/>
                </a:solidFill>
                <a:effectLst/>
              </a:rPr>
              <a:t>I</a:t>
            </a:r>
            <a:r>
              <a:rPr lang="en-US" sz="2400" b="0" i="0" u="none" strike="noStrike" dirty="0">
                <a:solidFill>
                  <a:srgbClr val="374151"/>
                </a:solidFill>
                <a:effectLst/>
              </a:rPr>
              <a:t>mputation by </a:t>
            </a:r>
            <a:r>
              <a:rPr lang="en-US" sz="2400" b="1" i="0" u="none" strike="noStrike" dirty="0">
                <a:solidFill>
                  <a:srgbClr val="374151"/>
                </a:solidFill>
                <a:effectLst/>
              </a:rPr>
              <a:t>C</a:t>
            </a:r>
            <a:r>
              <a:rPr lang="en-US" sz="2400" b="0" i="0" u="none" strike="noStrike" dirty="0">
                <a:solidFill>
                  <a:srgbClr val="374151"/>
                </a:solidFill>
                <a:effectLst/>
              </a:rPr>
              <a:t>hained </a:t>
            </a:r>
            <a:r>
              <a:rPr lang="en-US" sz="2400" b="1" i="0" u="none" strike="noStrike" dirty="0">
                <a:solidFill>
                  <a:srgbClr val="374151"/>
                </a:solidFill>
                <a:effectLst/>
              </a:rPr>
              <a:t>E</a:t>
            </a:r>
            <a:r>
              <a:rPr lang="en-US" sz="2400" b="0" i="0" u="none" strike="noStrike" dirty="0">
                <a:solidFill>
                  <a:srgbClr val="374151"/>
                </a:solidFill>
                <a:effectLst/>
              </a:rPr>
              <a:t>quations )</a:t>
            </a:r>
          </a:p>
          <a:p>
            <a:pPr marL="742950" lvl="1" indent="-285750" rtl="0" fontAlgn="base">
              <a:spcBef>
                <a:spcPts val="0"/>
              </a:spcBef>
              <a:spcAft>
                <a:spcPts val="1500"/>
              </a:spcAft>
              <a:buFont typeface="Arial" panose="020B0604020202020204" pitchFamily="34" charset="0"/>
              <a:buChar char="•"/>
            </a:pPr>
            <a:r>
              <a:rPr lang="en-US" sz="2400" b="0" i="0" u="none" strike="noStrike" dirty="0">
                <a:solidFill>
                  <a:srgbClr val="374151"/>
                </a:solidFill>
                <a:effectLst/>
              </a:rPr>
              <a:t>is an imputation method that works by filling the missing data </a:t>
            </a:r>
            <a:r>
              <a:rPr lang="en-US" sz="2400" b="1" i="0" u="none" strike="noStrike" dirty="0">
                <a:solidFill>
                  <a:srgbClr val="374151"/>
                </a:solidFill>
                <a:effectLst/>
              </a:rPr>
              <a:t>multiple times</a:t>
            </a:r>
            <a:r>
              <a:rPr lang="en-US" sz="2400" b="0" i="0" u="none" strike="noStrike" dirty="0">
                <a:solidFill>
                  <a:srgbClr val="374151"/>
                </a:solidFill>
                <a:effectLst/>
              </a:rPr>
              <a:t>. </a:t>
            </a:r>
          </a:p>
        </p:txBody>
      </p:sp>
    </p:spTree>
    <p:extLst>
      <p:ext uri="{BB962C8B-B14F-4D97-AF65-F5344CB8AC3E}">
        <p14:creationId xmlns:p14="http://schemas.microsoft.com/office/powerpoint/2010/main" val="20573011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KNN Imputation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8</a:t>
            </a:r>
            <a:endParaRPr sz="2933" b="1" dirty="0">
              <a:solidFill>
                <a:schemeClr val="dk1"/>
              </a:solidFill>
              <a:latin typeface="Arial"/>
              <a:ea typeface="Arial"/>
              <a:cs typeface="Arial"/>
              <a:sym typeface="Arial"/>
            </a:endParaRPr>
          </a:p>
        </p:txBody>
      </p:sp>
      <p:sp>
        <p:nvSpPr>
          <p:cNvPr id="4" name="TextBox 3">
            <a:extLst>
              <a:ext uri="{FF2B5EF4-FFF2-40B4-BE49-F238E27FC236}">
                <a16:creationId xmlns:a16="http://schemas.microsoft.com/office/drawing/2014/main" id="{1B571BDC-20F0-F9DC-D17E-FEA8D0F45C4F}"/>
              </a:ext>
            </a:extLst>
          </p:cNvPr>
          <p:cNvSpPr txBox="1"/>
          <p:nvPr/>
        </p:nvSpPr>
        <p:spPr>
          <a:xfrm>
            <a:off x="143332" y="816464"/>
            <a:ext cx="11720635" cy="2323713"/>
          </a:xfrm>
          <a:prstGeom prst="rect">
            <a:avLst/>
          </a:prstGeom>
          <a:noFill/>
        </p:spPr>
        <p:txBody>
          <a:bodyPr wrap="square" rtlCol="0">
            <a:spAutoFit/>
          </a:bodyPr>
          <a:lstStyle/>
          <a:p>
            <a:pPr rtl="0" fontAlgn="base">
              <a:spcBef>
                <a:spcPts val="0"/>
              </a:spcBef>
              <a:spcAft>
                <a:spcPts val="1000"/>
              </a:spcAft>
              <a:buFont typeface="Arial" panose="020B0604020202020204" pitchFamily="34" charset="0"/>
              <a:buChar char="•"/>
            </a:pPr>
            <a:r>
              <a:rPr lang="en-US" sz="2000" b="1" i="0" u="none" strike="noStrike" dirty="0">
                <a:solidFill>
                  <a:srgbClr val="374151"/>
                </a:solidFill>
                <a:effectLst/>
              </a:rPr>
              <a:t> KNN</a:t>
            </a:r>
            <a:r>
              <a:rPr lang="en-US" sz="2000" b="0" i="0" u="none" strike="noStrike" dirty="0">
                <a:solidFill>
                  <a:srgbClr val="374151"/>
                </a:solidFill>
                <a:effectLst/>
              </a:rPr>
              <a:t> (</a:t>
            </a:r>
            <a:r>
              <a:rPr lang="en-US" sz="2000" b="1" i="0" u="none" strike="noStrike" dirty="0">
                <a:solidFill>
                  <a:srgbClr val="374151"/>
                </a:solidFill>
                <a:effectLst/>
              </a:rPr>
              <a:t>K</a:t>
            </a:r>
            <a:r>
              <a:rPr lang="en-US" sz="2000" b="0" i="0" u="none" strike="noStrike" dirty="0">
                <a:solidFill>
                  <a:srgbClr val="374151"/>
                </a:solidFill>
                <a:effectLst/>
              </a:rPr>
              <a:t>-</a:t>
            </a:r>
            <a:r>
              <a:rPr lang="en-US" sz="2000" b="1" i="0" u="none" strike="noStrike" dirty="0">
                <a:solidFill>
                  <a:srgbClr val="374151"/>
                </a:solidFill>
                <a:effectLst/>
              </a:rPr>
              <a:t>N</a:t>
            </a:r>
            <a:r>
              <a:rPr lang="en-US" sz="2000" b="0" i="0" u="none" strike="noStrike" dirty="0">
                <a:solidFill>
                  <a:srgbClr val="374151"/>
                </a:solidFill>
                <a:effectLst/>
              </a:rPr>
              <a:t>earest </a:t>
            </a:r>
            <a:r>
              <a:rPr lang="en-US" sz="2000" b="1" i="0" u="none" strike="noStrike" dirty="0">
                <a:solidFill>
                  <a:srgbClr val="374151"/>
                </a:solidFill>
                <a:effectLst/>
              </a:rPr>
              <a:t>N</a:t>
            </a:r>
            <a:r>
              <a:rPr lang="en-US" sz="2000" b="0" i="0" u="none" strike="noStrike" dirty="0">
                <a:solidFill>
                  <a:srgbClr val="374151"/>
                </a:solidFill>
                <a:effectLst/>
              </a:rPr>
              <a:t>eighbors)</a:t>
            </a:r>
          </a:p>
          <a:p>
            <a:pPr rtl="0" fontAlgn="base">
              <a:spcBef>
                <a:spcPts val="0"/>
              </a:spcBef>
              <a:spcAft>
                <a:spcPts val="1000"/>
              </a:spcAft>
              <a:buFont typeface="Arial" panose="020B0604020202020204" pitchFamily="34" charset="0"/>
              <a:buChar char="•"/>
            </a:pPr>
            <a:r>
              <a:rPr lang="en-US" sz="2000" b="0" i="0" u="none" strike="noStrike" dirty="0">
                <a:solidFill>
                  <a:srgbClr val="374151"/>
                </a:solidFill>
                <a:effectLst/>
              </a:rPr>
              <a:t> The </a:t>
            </a:r>
            <a:r>
              <a:rPr lang="en-US" sz="2000" b="1" i="0" u="none" strike="noStrike" dirty="0">
                <a:solidFill>
                  <a:srgbClr val="374151"/>
                </a:solidFill>
                <a:effectLst/>
              </a:rPr>
              <a:t>optimal K </a:t>
            </a:r>
            <a:r>
              <a:rPr lang="en-US" sz="2000" b="0" i="0" u="none" strike="noStrike" dirty="0">
                <a:solidFill>
                  <a:srgbClr val="374151"/>
                </a:solidFill>
                <a:effectLst/>
              </a:rPr>
              <a:t>may depend on the specific dataset and problem.</a:t>
            </a:r>
          </a:p>
          <a:p>
            <a:pPr rtl="0" fontAlgn="base">
              <a:spcBef>
                <a:spcPts val="0"/>
              </a:spcBef>
              <a:spcAft>
                <a:spcPts val="1000"/>
              </a:spcAft>
              <a:buFont typeface="Arial" panose="020B0604020202020204" pitchFamily="34" charset="0"/>
              <a:buChar char="•"/>
            </a:pPr>
            <a:r>
              <a:rPr lang="en-US" sz="2000" b="1" i="0" u="none" strike="noStrike" dirty="0">
                <a:solidFill>
                  <a:srgbClr val="374151"/>
                </a:solidFill>
                <a:effectLst/>
              </a:rPr>
              <a:t> Can be time-consuming</a:t>
            </a:r>
            <a:r>
              <a:rPr lang="en-US" sz="2000" b="0" i="0" u="none" strike="noStrike" dirty="0">
                <a:solidFill>
                  <a:srgbClr val="374151"/>
                </a:solidFill>
                <a:effectLst/>
              </a:rPr>
              <a:t> on larger datasets as each missing value needs to compute distances to all other points. </a:t>
            </a:r>
          </a:p>
          <a:p>
            <a:r>
              <a:rPr lang="en-US" sz="2000" b="1" i="0" u="none" strike="noStrike" dirty="0">
                <a:solidFill>
                  <a:srgbClr val="374151"/>
                </a:solidFill>
                <a:effectLst/>
              </a:rPr>
              <a:t>Assumption</a:t>
            </a:r>
            <a:r>
              <a:rPr lang="en-US" sz="2000" b="0" i="0" u="none" strike="noStrike" dirty="0">
                <a:solidFill>
                  <a:srgbClr val="374151"/>
                </a:solidFill>
                <a:effectLst/>
              </a:rPr>
              <a:t>: KNN assumes that the dataset has a metric space structure, which may not be the case for all datasets.</a:t>
            </a:r>
            <a:endParaRPr lang="en-US" sz="2000" dirty="0"/>
          </a:p>
        </p:txBody>
      </p:sp>
      <p:pic>
        <p:nvPicPr>
          <p:cNvPr id="1034" name="Picture 10">
            <a:extLst>
              <a:ext uri="{FF2B5EF4-FFF2-40B4-BE49-F238E27FC236}">
                <a16:creationId xmlns:a16="http://schemas.microsoft.com/office/drawing/2014/main" id="{E612DC10-3C69-D974-C9BC-8C11A1F07B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270" y="4275195"/>
            <a:ext cx="2390502" cy="239050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3A7E30A4-30FF-A9F3-0225-D646C6D679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3352" y="4311996"/>
            <a:ext cx="2870370" cy="232798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11EDC54D-6021-D37D-240D-FACC7A5FFE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80727" y="4311996"/>
            <a:ext cx="3049719" cy="1124016"/>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427;p48">
            <a:extLst>
              <a:ext uri="{FF2B5EF4-FFF2-40B4-BE49-F238E27FC236}">
                <a16:creationId xmlns:a16="http://schemas.microsoft.com/office/drawing/2014/main" id="{FCC11DF9-0938-6C6E-3ADB-EC7C2270054C}"/>
              </a:ext>
            </a:extLst>
          </p:cNvPr>
          <p:cNvSpPr/>
          <p:nvPr/>
        </p:nvSpPr>
        <p:spPr>
          <a:xfrm>
            <a:off x="239486" y="3140177"/>
            <a:ext cx="362471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rtl="0">
              <a:spcBef>
                <a:spcPts val="0"/>
              </a:spcBef>
              <a:spcAft>
                <a:spcPts val="0"/>
              </a:spcAft>
            </a:pPr>
            <a:r>
              <a:rPr lang="en-US" sz="1600" b="1" i="0" u="none" strike="noStrike" dirty="0">
                <a:solidFill>
                  <a:srgbClr val="38761D"/>
                </a:solidFill>
                <a:effectLst/>
                <a:latin typeface="Arial" panose="020B0604020202020204" pitchFamily="34" charset="0"/>
              </a:rPr>
              <a:t>Euclidean (metric) distance </a:t>
            </a:r>
            <a:endParaRPr lang="en-US" sz="1600" b="0" dirty="0">
              <a:effectLst/>
            </a:endParaRPr>
          </a:p>
          <a:p>
            <a:pPr marL="457200" rtl="0">
              <a:spcBef>
                <a:spcPts val="0"/>
              </a:spcBef>
              <a:spcAft>
                <a:spcPts val="0"/>
              </a:spcAft>
            </a:pPr>
            <a:r>
              <a:rPr lang="en-US" sz="1600" b="1" i="0" u="none" strike="noStrike" dirty="0">
                <a:solidFill>
                  <a:srgbClr val="374151"/>
                </a:solidFill>
                <a:effectLst/>
                <a:latin typeface="Arial" panose="020B0604020202020204" pitchFamily="34" charset="0"/>
              </a:rPr>
              <a:t>vs</a:t>
            </a:r>
            <a:endParaRPr lang="en-US" sz="1600" b="0" dirty="0">
              <a:effectLst/>
            </a:endParaRPr>
          </a:p>
          <a:p>
            <a:pPr rtl="0">
              <a:spcBef>
                <a:spcPts val="0"/>
              </a:spcBef>
              <a:spcAft>
                <a:spcPts val="0"/>
              </a:spcAft>
            </a:pPr>
            <a:r>
              <a:rPr lang="en-US" sz="1600" b="1" i="0" u="none" strike="noStrike" dirty="0">
                <a:solidFill>
                  <a:srgbClr val="3D85C6"/>
                </a:solidFill>
                <a:effectLst/>
                <a:latin typeface="Arial" panose="020B0604020202020204" pitchFamily="34" charset="0"/>
              </a:rPr>
              <a:t>Manhattan (taxi-cab) distance</a:t>
            </a:r>
            <a:endParaRPr lang="en-US" sz="1600" b="0" dirty="0">
              <a:effectLst/>
            </a:endParaRPr>
          </a:p>
        </p:txBody>
      </p:sp>
      <p:sp>
        <p:nvSpPr>
          <p:cNvPr id="11" name="Google Shape;427;p48">
            <a:extLst>
              <a:ext uri="{FF2B5EF4-FFF2-40B4-BE49-F238E27FC236}">
                <a16:creationId xmlns:a16="http://schemas.microsoft.com/office/drawing/2014/main" id="{98B7B71A-490B-8DC5-DFF7-5AC5EBBB6D58}"/>
              </a:ext>
            </a:extLst>
          </p:cNvPr>
          <p:cNvSpPr/>
          <p:nvPr/>
        </p:nvSpPr>
        <p:spPr>
          <a:xfrm>
            <a:off x="5493798" y="3140177"/>
            <a:ext cx="594926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rtl="0">
              <a:spcBef>
                <a:spcPts val="0"/>
              </a:spcBef>
              <a:spcAft>
                <a:spcPts val="0"/>
              </a:spcAft>
            </a:pPr>
            <a:r>
              <a:rPr lang="en-US" sz="1800" b="1" i="0" u="none" strike="noStrike" dirty="0">
                <a:solidFill>
                  <a:srgbClr val="374151"/>
                </a:solidFill>
                <a:effectLst/>
                <a:latin typeface="Arial" panose="020B0604020202020204" pitchFamily="34" charset="0"/>
              </a:rPr>
              <a:t>                                        KNN</a:t>
            </a:r>
            <a:endParaRPr lang="en-US" sz="1600" b="0" dirty="0">
              <a:effectLst/>
            </a:endParaRPr>
          </a:p>
          <a:p>
            <a:pPr rtl="0">
              <a:spcBef>
                <a:spcPts val="0"/>
              </a:spcBef>
              <a:spcAft>
                <a:spcPts val="0"/>
              </a:spcAft>
            </a:pPr>
            <a:r>
              <a:rPr lang="en-US" sz="1800" b="1" i="0" u="none" strike="noStrike" dirty="0">
                <a:solidFill>
                  <a:srgbClr val="374151"/>
                </a:solidFill>
                <a:effectLst/>
                <a:latin typeface="Arial" panose="020B0604020202020204" pitchFamily="34" charset="0"/>
              </a:rPr>
              <a:t>    Classification                              Regression     </a:t>
            </a:r>
            <a:endParaRPr lang="en-US" sz="1600" b="0" dirty="0">
              <a:effectLst/>
            </a:endParaRPr>
          </a:p>
          <a:p>
            <a:pPr rtl="0">
              <a:spcBef>
                <a:spcPts val="0"/>
              </a:spcBef>
              <a:spcAft>
                <a:spcPts val="0"/>
              </a:spcAft>
            </a:pPr>
            <a:r>
              <a:rPr lang="en-US" sz="1800" b="1" i="0" u="none" strike="noStrike" dirty="0">
                <a:solidFill>
                  <a:srgbClr val="374151"/>
                </a:solidFill>
                <a:effectLst/>
                <a:latin typeface="Arial" panose="020B0604020202020204" pitchFamily="34" charset="0"/>
              </a:rPr>
              <a:t>     Majority vote                               Mean</a:t>
            </a:r>
            <a:endParaRPr lang="en-US" sz="1600" b="0" dirty="0">
              <a:effectLst/>
            </a:endParaRPr>
          </a:p>
        </p:txBody>
      </p:sp>
    </p:spTree>
    <p:extLst>
      <p:ext uri="{BB962C8B-B14F-4D97-AF65-F5344CB8AC3E}">
        <p14:creationId xmlns:p14="http://schemas.microsoft.com/office/powerpoint/2010/main" val="15220218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Weekly Report 9</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dirty="0">
                <a:latin typeface="+mj-lt"/>
                <a:ea typeface="+mj-ea"/>
                <a:cs typeface="+mj-cs"/>
                <a:sym typeface="Times New Roman"/>
              </a:rPr>
              <a:t>07/20/2023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9645857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1800" b="1" i="0" u="none" strike="noStrike" dirty="0" err="1">
                <a:solidFill>
                  <a:srgbClr val="D313AA"/>
                </a:solidFill>
                <a:effectLst/>
                <a:latin typeface="Times New Roman" panose="02020603050405020304" pitchFamily="18" charset="0"/>
              </a:rPr>
              <a:t>aat</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254894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0"/>
        <p:cNvGrpSpPr/>
        <p:nvPr/>
      </p:nvGrpSpPr>
      <p:grpSpPr>
        <a:xfrm>
          <a:off x="0" y="0"/>
          <a:ext cx="0" cy="0"/>
          <a:chOff x="0" y="0"/>
          <a:chExt cx="0" cy="0"/>
        </a:xfrm>
      </p:grpSpPr>
      <p:sp useBgFill="1">
        <p:nvSpPr>
          <p:cNvPr id="126" name="Rectangle 125">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Google Shape;121;p17"/>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2</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06/01/2023</a:t>
            </a:r>
          </a:p>
        </p:txBody>
      </p:sp>
      <p:pic>
        <p:nvPicPr>
          <p:cNvPr id="3" name="Picture 2" descr="A blue background with white text&#10;&#10;Description automatically generated">
            <a:extLst>
              <a:ext uri="{FF2B5EF4-FFF2-40B4-BE49-F238E27FC236}">
                <a16:creationId xmlns:a16="http://schemas.microsoft.com/office/drawing/2014/main" id="{691BB5FB-9A95-2E0A-B996-EA3245838363}"/>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Archive</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p:txBody>
      </p:sp>
      <p:pic>
        <p:nvPicPr>
          <p:cNvPr id="5" name="Picture 4" descr="A blue background with white text&#10;&#10;Description automatically generated">
            <a:extLst>
              <a:ext uri="{FF2B5EF4-FFF2-40B4-BE49-F238E27FC236}">
                <a16:creationId xmlns:a16="http://schemas.microsoft.com/office/drawing/2014/main" id="{A4D41E3B-D25C-202E-CF67-C0FDF4315A01}"/>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4350163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Big picture</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7</a:t>
            </a:r>
            <a:endParaRPr sz="2933" b="1">
              <a:solidFill>
                <a:schemeClr val="dk1"/>
              </a:solidFill>
              <a:latin typeface="Arial"/>
              <a:ea typeface="Arial"/>
              <a:cs typeface="Arial"/>
              <a:sym typeface="Arial"/>
            </a:endParaRPr>
          </a:p>
        </p:txBody>
      </p:sp>
      <p:pic>
        <p:nvPicPr>
          <p:cNvPr id="469" name="Google Shape;469;p53"/>
          <p:cNvPicPr preferRelativeResize="0"/>
          <p:nvPr/>
        </p:nvPicPr>
        <p:blipFill>
          <a:blip r:embed="rId4">
            <a:alphaModFix/>
          </a:blip>
          <a:stretch>
            <a:fillRect/>
          </a:stretch>
        </p:blipFill>
        <p:spPr>
          <a:xfrm>
            <a:off x="143333" y="2155017"/>
            <a:ext cx="11785600" cy="459286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Multi-class/</a:t>
            </a:r>
            <a:r>
              <a:rPr lang="en-US" sz="2933" b="1" dirty="0" err="1">
                <a:solidFill>
                  <a:srgbClr val="D313AA"/>
                </a:solidFill>
                <a:latin typeface="Times New Roman"/>
                <a:ea typeface="Times New Roman"/>
                <a:cs typeface="Times New Roman"/>
                <a:sym typeface="Times New Roman"/>
              </a:rPr>
              <a:t>lable</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7</a:t>
            </a:r>
            <a:endParaRPr sz="2933" b="1">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8D6DE6CF-E52F-9461-4FA1-19385BFA78C7}"/>
              </a:ext>
            </a:extLst>
          </p:cNvPr>
          <p:cNvPicPr>
            <a:picLocks noChangeAspect="1"/>
          </p:cNvPicPr>
          <p:nvPr/>
        </p:nvPicPr>
        <p:blipFill>
          <a:blip r:embed="rId4"/>
          <a:stretch>
            <a:fillRect/>
          </a:stretch>
        </p:blipFill>
        <p:spPr>
          <a:xfrm>
            <a:off x="432577" y="1254034"/>
            <a:ext cx="11640756" cy="5411133"/>
          </a:xfrm>
          <a:prstGeom prst="rect">
            <a:avLst/>
          </a:prstGeom>
        </p:spPr>
      </p:pic>
    </p:spTree>
    <p:extLst>
      <p:ext uri="{BB962C8B-B14F-4D97-AF65-F5344CB8AC3E}">
        <p14:creationId xmlns:p14="http://schemas.microsoft.com/office/powerpoint/2010/main" val="2741021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Literature Review</a:t>
            </a:r>
            <a:endParaRPr sz="2933" b="1">
              <a:solidFill>
                <a:srgbClr val="3530F4"/>
              </a:solidFill>
              <a:latin typeface="Lobster"/>
              <a:ea typeface="Lobster"/>
              <a:cs typeface="Lobster"/>
              <a:sym typeface="Lobster"/>
            </a:endParaRPr>
          </a:p>
        </p:txBody>
      </p:sp>
      <p:sp>
        <p:nvSpPr>
          <p:cNvPr id="128" name="Google Shape;128;p1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29" name="Google Shape;129;p1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130" name="Google Shape;130;p18"/>
          <p:cNvPicPr preferRelativeResize="0"/>
          <p:nvPr/>
        </p:nvPicPr>
        <p:blipFill>
          <a:blip r:embed="rId4">
            <a:alphaModFix/>
          </a:blip>
          <a:stretch>
            <a:fillRect/>
          </a:stretch>
        </p:blipFill>
        <p:spPr>
          <a:xfrm>
            <a:off x="8656867" y="921891"/>
            <a:ext cx="3361600" cy="2622532"/>
          </a:xfrm>
          <a:prstGeom prst="rect">
            <a:avLst/>
          </a:prstGeom>
          <a:noFill/>
          <a:ln>
            <a:noFill/>
          </a:ln>
        </p:spPr>
      </p:pic>
      <p:pic>
        <p:nvPicPr>
          <p:cNvPr id="131" name="Google Shape;131;p18"/>
          <p:cNvPicPr preferRelativeResize="0"/>
          <p:nvPr/>
        </p:nvPicPr>
        <p:blipFill>
          <a:blip r:embed="rId5">
            <a:alphaModFix/>
          </a:blip>
          <a:stretch>
            <a:fillRect/>
          </a:stretch>
        </p:blipFill>
        <p:spPr>
          <a:xfrm>
            <a:off x="3844467" y="3837632"/>
            <a:ext cx="4352500" cy="2575632"/>
          </a:xfrm>
          <a:prstGeom prst="rect">
            <a:avLst/>
          </a:prstGeom>
          <a:noFill/>
          <a:ln>
            <a:noFill/>
          </a:ln>
        </p:spPr>
      </p:pic>
      <p:pic>
        <p:nvPicPr>
          <p:cNvPr id="132" name="Google Shape;132;p18"/>
          <p:cNvPicPr preferRelativeResize="0"/>
          <p:nvPr/>
        </p:nvPicPr>
        <p:blipFill>
          <a:blip r:embed="rId6">
            <a:alphaModFix/>
          </a:blip>
          <a:stretch>
            <a:fillRect/>
          </a:stretch>
        </p:blipFill>
        <p:spPr>
          <a:xfrm>
            <a:off x="8398335" y="3700589"/>
            <a:ext cx="3620117" cy="2907176"/>
          </a:xfrm>
          <a:prstGeom prst="rect">
            <a:avLst/>
          </a:prstGeom>
          <a:noFill/>
          <a:ln>
            <a:noFill/>
          </a:ln>
        </p:spPr>
      </p:pic>
      <p:pic>
        <p:nvPicPr>
          <p:cNvPr id="133" name="Google Shape;133;p18"/>
          <p:cNvPicPr preferRelativeResize="0"/>
          <p:nvPr/>
        </p:nvPicPr>
        <p:blipFill>
          <a:blip r:embed="rId7">
            <a:alphaModFix/>
          </a:blip>
          <a:stretch>
            <a:fillRect/>
          </a:stretch>
        </p:blipFill>
        <p:spPr>
          <a:xfrm>
            <a:off x="4132967" y="989151"/>
            <a:ext cx="3501291" cy="2645283"/>
          </a:xfrm>
          <a:prstGeom prst="rect">
            <a:avLst/>
          </a:prstGeom>
          <a:noFill/>
          <a:ln>
            <a:noFill/>
          </a:ln>
        </p:spPr>
      </p:pic>
      <p:pic>
        <p:nvPicPr>
          <p:cNvPr id="134" name="Google Shape;134;p18"/>
          <p:cNvPicPr preferRelativeResize="0"/>
          <p:nvPr/>
        </p:nvPicPr>
        <p:blipFill>
          <a:blip r:embed="rId8">
            <a:alphaModFix/>
          </a:blip>
          <a:stretch>
            <a:fillRect/>
          </a:stretch>
        </p:blipFill>
        <p:spPr>
          <a:xfrm>
            <a:off x="347500" y="1982218"/>
            <a:ext cx="3438069" cy="34936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Thermal effects on superMAG data</a:t>
            </a:r>
            <a:endParaRPr sz="2933" b="1">
              <a:solidFill>
                <a:srgbClr val="3530F4"/>
              </a:solidFill>
              <a:latin typeface="Lobster"/>
              <a:ea typeface="Lobster"/>
              <a:cs typeface="Lobster"/>
              <a:sym typeface="Lobster"/>
            </a:endParaRPr>
          </a:p>
        </p:txBody>
      </p:sp>
      <p:sp>
        <p:nvSpPr>
          <p:cNvPr id="141" name="Google Shape;141;p1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42" name="Google Shape;142;p1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43" name="Google Shape;143;p19"/>
          <p:cNvPicPr preferRelativeResize="0"/>
          <p:nvPr/>
        </p:nvPicPr>
        <p:blipFill>
          <a:blip r:embed="rId4">
            <a:alphaModFix/>
          </a:blip>
          <a:stretch>
            <a:fillRect/>
          </a:stretch>
        </p:blipFill>
        <p:spPr>
          <a:xfrm>
            <a:off x="1484780" y="871633"/>
            <a:ext cx="9222456" cy="5926467"/>
          </a:xfrm>
          <a:prstGeom prst="rect">
            <a:avLst/>
          </a:prstGeom>
          <a:noFill/>
          <a:ln>
            <a:noFill/>
          </a:ln>
        </p:spPr>
      </p:pic>
      <p:sp>
        <p:nvSpPr>
          <p:cNvPr id="144" name="Google Shape;144;p19"/>
          <p:cNvSpPr txBox="1"/>
          <p:nvPr/>
        </p:nvSpPr>
        <p:spPr>
          <a:xfrm>
            <a:off x="712267" y="2100333"/>
            <a:ext cx="44108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Physics-Informed Machine Learning</a:t>
            </a:r>
            <a:endParaRPr sz="2933" b="1">
              <a:solidFill>
                <a:srgbClr val="3530F4"/>
              </a:solidFill>
              <a:latin typeface="Lobster"/>
              <a:ea typeface="Lobster"/>
              <a:cs typeface="Lobster"/>
              <a:sym typeface="Lobster"/>
            </a:endParaRPr>
          </a:p>
        </p:txBody>
      </p:sp>
      <p:sp>
        <p:nvSpPr>
          <p:cNvPr id="151" name="Google Shape;151;p2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52" name="Google Shape;152;p2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3</a:t>
            </a:r>
            <a:endParaRPr sz="2933" b="1">
              <a:solidFill>
                <a:schemeClr val="dk1"/>
              </a:solidFill>
              <a:latin typeface="Arial"/>
              <a:ea typeface="Arial"/>
              <a:cs typeface="Arial"/>
              <a:sym typeface="Arial"/>
            </a:endParaRPr>
          </a:p>
        </p:txBody>
      </p:sp>
      <p:pic>
        <p:nvPicPr>
          <p:cNvPr id="153" name="Google Shape;153;p20"/>
          <p:cNvPicPr preferRelativeResize="0"/>
          <p:nvPr/>
        </p:nvPicPr>
        <p:blipFill>
          <a:blip r:embed="rId4">
            <a:alphaModFix/>
          </a:blip>
          <a:stretch>
            <a:fillRect/>
          </a:stretch>
        </p:blipFill>
        <p:spPr>
          <a:xfrm>
            <a:off x="766047" y="871634"/>
            <a:ext cx="10659919" cy="589206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8"/>
        <p:cNvGrpSpPr/>
        <p:nvPr/>
      </p:nvGrpSpPr>
      <p:grpSpPr>
        <a:xfrm>
          <a:off x="0" y="0"/>
          <a:ext cx="0" cy="0"/>
          <a:chOff x="0" y="0"/>
          <a:chExt cx="0" cy="0"/>
        </a:xfrm>
      </p:grpSpPr>
      <p:sp useBgFill="1">
        <p:nvSpPr>
          <p:cNvPr id="164" name="Rectangle 16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Google Shape;159;p21"/>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3</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06/07/2023</a:t>
            </a:r>
          </a:p>
        </p:txBody>
      </p:sp>
      <p:pic>
        <p:nvPicPr>
          <p:cNvPr id="3" name="Picture 2" descr="A blue background with white text&#10;&#10;Description automatically generated">
            <a:extLst>
              <a:ext uri="{FF2B5EF4-FFF2-40B4-BE49-F238E27FC236}">
                <a16:creationId xmlns:a16="http://schemas.microsoft.com/office/drawing/2014/main" id="{31534C00-A02A-821E-4904-578736D51318}"/>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420</TotalTime>
  <Words>1594</Words>
  <Application>Microsoft Office PowerPoint</Application>
  <PresentationFormat>Widescreen</PresentationFormat>
  <Paragraphs>320</Paragraphs>
  <Slides>52</Slides>
  <Notes>51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Arial</vt:lpstr>
      <vt:lpstr>Calibri</vt:lpstr>
      <vt:lpstr>Calibri Light</vt:lpstr>
      <vt:lpstr>Lobster</vt:lpstr>
      <vt:lpstr>Times New Roman</vt:lpstr>
      <vt:lpstr>Office Theme</vt:lpstr>
      <vt:lpstr>PowerPoint Presentation</vt:lpstr>
      <vt:lpstr>PowerPoint Presentation</vt:lpstr>
      <vt:lpstr>Tasks</vt:lpstr>
      <vt:lpstr>System Set-up and Files Management</vt:lpstr>
      <vt:lpstr>PowerPoint Presentation</vt:lpstr>
      <vt:lpstr>Literature Review</vt:lpstr>
      <vt:lpstr>Thermal effects on superMAG data</vt:lpstr>
      <vt:lpstr>Physics-Informed Machine Learning</vt:lpstr>
      <vt:lpstr>PowerPoint Presentation</vt:lpstr>
      <vt:lpstr>Physics-Informed Machine Learning</vt:lpstr>
      <vt:lpstr>PIML: Introduction</vt:lpstr>
      <vt:lpstr>PIML: Problem Formulation</vt:lpstr>
      <vt:lpstr>PIML: Possible Ways towards PIML </vt:lpstr>
      <vt:lpstr>PIML: Applications of PIML </vt:lpstr>
      <vt:lpstr>PIML: Conclusion</vt:lpstr>
      <vt:lpstr>PIML: What we can learn from this paper about predicting GIC</vt:lpstr>
      <vt:lpstr>Replicate the Amy Keesee’s work</vt:lpstr>
      <vt:lpstr>PowerPoint Presentation</vt:lpstr>
      <vt:lpstr>Canceled</vt:lpstr>
      <vt:lpstr>PowerPoint Presentation</vt:lpstr>
      <vt:lpstr>Canceled</vt:lpstr>
      <vt:lpstr>PowerPoint Presentation</vt:lpstr>
      <vt:lpstr>Canceled</vt:lpstr>
      <vt:lpstr>PowerPoint Presentation</vt:lpstr>
      <vt:lpstr>GitHub</vt:lpstr>
      <vt:lpstr>README.md | Folder PATH listing</vt:lpstr>
      <vt:lpstr>4. Concepts _ Books _ Papers | Concepts.docs </vt:lpstr>
      <vt:lpstr>2. Code | Data provided by Talha</vt:lpstr>
      <vt:lpstr>2. Code | GIC data exploration</vt:lpstr>
      <vt:lpstr>2. Code | Data acquisition method (Thanks Talha)</vt:lpstr>
      <vt:lpstr>3. Data | Solar wind data</vt:lpstr>
      <vt:lpstr>3. Data | SuperMAG</vt:lpstr>
      <vt:lpstr>Conflict | all years vs. year by year</vt:lpstr>
      <vt:lpstr>Data issue example</vt:lpstr>
      <vt:lpstr>High Fidelity vs. Low Fidelity | Question?</vt:lpstr>
      <vt:lpstr>Suggestions</vt:lpstr>
      <vt:lpstr>My Suggestions</vt:lpstr>
      <vt:lpstr>Final data | Responses?</vt:lpstr>
      <vt:lpstr>PowerPoint Presentation</vt:lpstr>
      <vt:lpstr>Final data | 2 Responses</vt:lpstr>
      <vt:lpstr>Dealing with missing values</vt:lpstr>
      <vt:lpstr>Dropping missing values: rejected</vt:lpstr>
      <vt:lpstr>Filling missing values</vt:lpstr>
      <vt:lpstr>Miss Forest</vt:lpstr>
      <vt:lpstr>Miss Forest</vt:lpstr>
      <vt:lpstr>Mice Forest</vt:lpstr>
      <vt:lpstr>KNN Imputation</vt:lpstr>
      <vt:lpstr>PowerPoint Presentation</vt:lpstr>
      <vt:lpstr>aat</vt:lpstr>
      <vt:lpstr>PowerPoint Presentation</vt:lpstr>
      <vt:lpstr>Big picture</vt:lpstr>
      <vt:lpstr>Multi-class/lable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Alireza Motazedian</dc:creator>
  <cp:lastModifiedBy>Alireza Motazedian</cp:lastModifiedBy>
  <cp:revision>4</cp:revision>
  <dcterms:created xsi:type="dcterms:W3CDTF">2023-07-12T20:54:41Z</dcterms:created>
  <dcterms:modified xsi:type="dcterms:W3CDTF">2023-07-13T04:27:15Z</dcterms:modified>
</cp:coreProperties>
</file>